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4" r:id="rId1"/>
  </p:sldMasterIdLst>
  <p:notesMasterIdLst>
    <p:notesMasterId r:id="rId24"/>
  </p:notesMasterIdLst>
  <p:sldIdLst>
    <p:sldId id="256" r:id="rId2"/>
    <p:sldId id="257" r:id="rId3"/>
    <p:sldId id="262" r:id="rId4"/>
    <p:sldId id="258" r:id="rId5"/>
    <p:sldId id="266" r:id="rId6"/>
    <p:sldId id="263" r:id="rId7"/>
    <p:sldId id="265" r:id="rId8"/>
    <p:sldId id="264" r:id="rId9"/>
    <p:sldId id="259" r:id="rId10"/>
    <p:sldId id="267" r:id="rId11"/>
    <p:sldId id="268" r:id="rId12"/>
    <p:sldId id="269" r:id="rId13"/>
    <p:sldId id="271" r:id="rId14"/>
    <p:sldId id="270" r:id="rId15"/>
    <p:sldId id="272" r:id="rId16"/>
    <p:sldId id="260" r:id="rId17"/>
    <p:sldId id="274" r:id="rId18"/>
    <p:sldId id="275" r:id="rId19"/>
    <p:sldId id="276" r:id="rId20"/>
    <p:sldId id="261" r:id="rId21"/>
    <p:sldId id="277" r:id="rId22"/>
    <p:sldId id="278"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B91BAC6-B057-E141-B487-303B26743231}">
          <p14:sldIdLst>
            <p14:sldId id="256"/>
            <p14:sldId id="257"/>
            <p14:sldId id="262"/>
            <p14:sldId id="258"/>
            <p14:sldId id="266"/>
            <p14:sldId id="263"/>
            <p14:sldId id="265"/>
            <p14:sldId id="264"/>
            <p14:sldId id="259"/>
            <p14:sldId id="267"/>
            <p14:sldId id="268"/>
            <p14:sldId id="269"/>
            <p14:sldId id="271"/>
            <p14:sldId id="270"/>
            <p14:sldId id="272"/>
            <p14:sldId id="260"/>
            <p14:sldId id="274"/>
            <p14:sldId id="275"/>
            <p14:sldId id="276"/>
            <p14:sldId id="261"/>
            <p14:sldId id="277"/>
            <p14:sldId id="2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94209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60"/>
    <p:restoredTop sz="94727"/>
  </p:normalViewPr>
  <p:slideViewPr>
    <p:cSldViewPr snapToGrid="0" snapToObjects="1">
      <p:cViewPr varScale="1">
        <p:scale>
          <a:sx n="87" d="100"/>
          <a:sy n="87" d="100"/>
        </p:scale>
        <p:origin x="22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997C45-EB6C-EE42-92A8-0B6B4073C04B}" type="datetimeFigureOut">
              <a:rPr lang="en-US" smtClean="0"/>
              <a:t>1/13/19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C42293-FEBD-8645-8FFA-A2D75EB689D2}" type="slidenum">
              <a:rPr lang="en-US" smtClean="0"/>
              <a:t>‹#›</a:t>
            </a:fld>
            <a:endParaRPr lang="en-US"/>
          </a:p>
        </p:txBody>
      </p:sp>
    </p:spTree>
    <p:extLst>
      <p:ext uri="{BB962C8B-B14F-4D97-AF65-F5344CB8AC3E}">
        <p14:creationId xmlns:p14="http://schemas.microsoft.com/office/powerpoint/2010/main" val="186094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BC42293-FEBD-8645-8FFA-A2D75EB689D2}" type="slidenum">
              <a:rPr lang="en-US" smtClean="0"/>
              <a:t>15</a:t>
            </a:fld>
            <a:endParaRPr lang="en-US"/>
          </a:p>
        </p:txBody>
      </p:sp>
    </p:spTree>
    <p:extLst>
      <p:ext uri="{BB962C8B-B14F-4D97-AF65-F5344CB8AC3E}">
        <p14:creationId xmlns:p14="http://schemas.microsoft.com/office/powerpoint/2010/main" val="6156054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767539-D882-1D42-AC1A-A62A14839CA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25355741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67539-D882-1D42-AC1A-A62A14839CA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1204187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67539-D882-1D42-AC1A-A62A14839CA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5793731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767539-D882-1D42-AC1A-A62A14839CA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14128991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767539-D882-1D42-AC1A-A62A14839CA5}" type="datetimeFigureOut">
              <a:rPr lang="en-US" smtClean="0"/>
              <a:t>1/13/19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39297734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767539-D882-1D42-AC1A-A62A14839CA5}"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3838831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767539-D882-1D42-AC1A-A62A14839CA5}" type="datetimeFigureOut">
              <a:rPr lang="en-US" smtClean="0"/>
              <a:t>1/13/19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1381331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767539-D882-1D42-AC1A-A62A14839CA5}" type="datetimeFigureOut">
              <a:rPr lang="en-US" smtClean="0"/>
              <a:t>1/13/19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3422632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67539-D882-1D42-AC1A-A62A14839CA5}" type="datetimeFigureOut">
              <a:rPr lang="en-US" smtClean="0"/>
              <a:t>1/13/19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38683454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767539-D882-1D42-AC1A-A62A14839CA5}"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2003071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767539-D882-1D42-AC1A-A62A14839CA5}" type="datetimeFigureOut">
              <a:rPr lang="en-US" smtClean="0"/>
              <a:t>1/13/19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2ECD73-2A50-474A-AA61-3A565CD448D1}" type="slidenum">
              <a:rPr lang="en-US" smtClean="0"/>
              <a:t>‹#›</a:t>
            </a:fld>
            <a:endParaRPr lang="en-US"/>
          </a:p>
        </p:txBody>
      </p:sp>
    </p:spTree>
    <p:extLst>
      <p:ext uri="{BB962C8B-B14F-4D97-AF65-F5344CB8AC3E}">
        <p14:creationId xmlns:p14="http://schemas.microsoft.com/office/powerpoint/2010/main" val="146099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67539-D882-1D42-AC1A-A62A14839CA5}" type="datetimeFigureOut">
              <a:rPr lang="en-US" smtClean="0"/>
              <a:t>1/13/19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2ECD73-2A50-474A-AA61-3A565CD448D1}" type="slidenum">
              <a:rPr lang="en-US" smtClean="0"/>
              <a:t>‹#›</a:t>
            </a:fld>
            <a:endParaRPr lang="en-US"/>
          </a:p>
        </p:txBody>
      </p:sp>
    </p:spTree>
    <p:extLst>
      <p:ext uri="{BB962C8B-B14F-4D97-AF65-F5344CB8AC3E}">
        <p14:creationId xmlns:p14="http://schemas.microsoft.com/office/powerpoint/2010/main" val="2606065110"/>
      </p:ext>
    </p:extLst>
  </p:cSld>
  <p:clrMap bg1="dk1" tx1="lt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3" Type="http://schemas.openxmlformats.org/officeDocument/2006/relationships/image" Target="../media/image7.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 Type="http://schemas.openxmlformats.org/officeDocument/2006/relationships/image" Target="../media/image6.png"/><Relationship Id="rId16"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svg"/><Relationship Id="rId5" Type="http://schemas.openxmlformats.org/officeDocument/2006/relationships/image" Target="../media/image9.svg"/><Relationship Id="rId15" Type="http://schemas.openxmlformats.org/officeDocument/2006/relationships/image" Target="../media/image19.sv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5.svg"/><Relationship Id="rId7" Type="http://schemas.openxmlformats.org/officeDocument/2006/relationships/image" Target="../media/image21.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25.jp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9.svg"/></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hyperlink" Target="https://invis.io/JKPY9L2MNEF"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0741046F-AC12-BB40-AF53-C6E9DB6E1024}"/>
              </a:ext>
            </a:extLst>
          </p:cNvPr>
          <p:cNvCxnSpPr/>
          <p:nvPr/>
        </p:nvCxnSpPr>
        <p:spPr>
          <a:xfrm>
            <a:off x="1515979" y="2719138"/>
            <a:ext cx="9841832" cy="0"/>
          </a:xfrm>
          <a:prstGeom prst="line">
            <a:avLst/>
          </a:prstGeom>
          <a:ln>
            <a:solidFill>
              <a:srgbClr val="FF40FF"/>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713CABB-A4B2-D94B-9201-DCAF862A42C1}"/>
              </a:ext>
            </a:extLst>
          </p:cNvPr>
          <p:cNvPicPr>
            <a:picLocks noChangeAspect="1"/>
          </p:cNvPicPr>
          <p:nvPr/>
        </p:nvPicPr>
        <p:blipFill>
          <a:blip r:embed="rId2"/>
          <a:stretch>
            <a:fillRect/>
          </a:stretch>
        </p:blipFill>
        <p:spPr>
          <a:xfrm>
            <a:off x="386104" y="453191"/>
            <a:ext cx="4551945" cy="4551945"/>
          </a:xfrm>
          <a:prstGeom prst="rect">
            <a:avLst/>
          </a:prstGeom>
        </p:spPr>
      </p:pic>
      <p:sp>
        <p:nvSpPr>
          <p:cNvPr id="2" name="Title 1">
            <a:extLst>
              <a:ext uri="{FF2B5EF4-FFF2-40B4-BE49-F238E27FC236}">
                <a16:creationId xmlns:a16="http://schemas.microsoft.com/office/drawing/2014/main" id="{547E18B9-B7AF-CC48-AD56-D60ED5B9EC50}"/>
              </a:ext>
            </a:extLst>
          </p:cNvPr>
          <p:cNvSpPr>
            <a:spLocks noGrp="1"/>
          </p:cNvSpPr>
          <p:nvPr>
            <p:ph type="ctrTitle"/>
          </p:nvPr>
        </p:nvSpPr>
        <p:spPr>
          <a:xfrm>
            <a:off x="4380588" y="965199"/>
            <a:ext cx="6766078" cy="4927601"/>
          </a:xfrm>
          <a:noFill/>
        </p:spPr>
        <p:txBody>
          <a:bodyPr anchor="ctr">
            <a:normAutofit/>
          </a:bodyPr>
          <a:lstStyle/>
          <a:p>
            <a:pPr algn="r"/>
            <a:r>
              <a:rPr lang="en-US" sz="6600" b="1" dirty="0">
                <a:latin typeface="Avenir Black" panose="02000503020000020003" pitchFamily="2" charset="0"/>
              </a:rPr>
              <a:t>UX</a:t>
            </a:r>
            <a:r>
              <a:rPr lang="en-US" sz="6600" b="1" dirty="0">
                <a:solidFill>
                  <a:schemeClr val="tx1">
                    <a:lumMod val="85000"/>
                    <a:lumOff val="15000"/>
                  </a:schemeClr>
                </a:solidFill>
                <a:latin typeface="Avenir Black" panose="02000503020000020003" pitchFamily="2" charset="0"/>
              </a:rPr>
              <a:t> Design</a:t>
            </a:r>
            <a:br>
              <a:rPr lang="en-US" sz="6600" b="1" dirty="0">
                <a:solidFill>
                  <a:schemeClr val="tx1">
                    <a:lumMod val="85000"/>
                    <a:lumOff val="15000"/>
                  </a:schemeClr>
                </a:solidFill>
                <a:latin typeface="Avenir Black" panose="02000503020000020003" pitchFamily="2" charset="0"/>
              </a:rPr>
            </a:br>
            <a:r>
              <a:rPr lang="en-US" sz="2800" dirty="0">
                <a:solidFill>
                  <a:schemeClr val="tx1">
                    <a:lumMod val="85000"/>
                    <a:lumOff val="15000"/>
                  </a:schemeClr>
                </a:solidFill>
                <a:latin typeface="Avenir Light" panose="020B0402020203020204" pitchFamily="34" charset="77"/>
              </a:rPr>
              <a:t>Taniti Tourism</a:t>
            </a:r>
            <a:br>
              <a:rPr lang="en-US" sz="2800" dirty="0">
                <a:solidFill>
                  <a:schemeClr val="tx1">
                    <a:lumMod val="85000"/>
                    <a:lumOff val="15000"/>
                  </a:schemeClr>
                </a:solidFill>
                <a:latin typeface="Avenir Light" panose="020B0402020203020204" pitchFamily="34" charset="77"/>
              </a:rPr>
            </a:br>
            <a:r>
              <a:rPr lang="en-US" sz="2800" dirty="0">
                <a:solidFill>
                  <a:schemeClr val="tx1">
                    <a:lumMod val="85000"/>
                    <a:lumOff val="15000"/>
                  </a:schemeClr>
                </a:solidFill>
                <a:latin typeface="Avenir Light" panose="020B0402020203020204" pitchFamily="34" charset="77"/>
              </a:rPr>
              <a:t>C856 Task 1</a:t>
            </a:r>
            <a:br>
              <a:rPr lang="en-US" sz="2800" dirty="0">
                <a:solidFill>
                  <a:schemeClr val="tx1">
                    <a:lumMod val="85000"/>
                    <a:lumOff val="15000"/>
                  </a:schemeClr>
                </a:solidFill>
                <a:latin typeface="Avenir Light" panose="020B0402020203020204" pitchFamily="34" charset="77"/>
              </a:rPr>
            </a:br>
            <a:r>
              <a:rPr lang="en-US" sz="2800" dirty="0">
                <a:solidFill>
                  <a:schemeClr val="tx1">
                    <a:lumMod val="85000"/>
                    <a:lumOff val="15000"/>
                  </a:schemeClr>
                </a:solidFill>
                <a:latin typeface="Avenir Light" panose="020B0402020203020204" pitchFamily="34" charset="77"/>
              </a:rPr>
              <a:t>Lisa Kilker</a:t>
            </a:r>
            <a:br>
              <a:rPr lang="en-US" sz="2800" dirty="0">
                <a:solidFill>
                  <a:schemeClr val="tx1">
                    <a:lumMod val="85000"/>
                    <a:lumOff val="15000"/>
                  </a:schemeClr>
                </a:solidFill>
                <a:latin typeface="Avenir Light" panose="020B0402020203020204" pitchFamily="34" charset="77"/>
              </a:rPr>
            </a:br>
            <a:r>
              <a:rPr lang="en-US" sz="2800" dirty="0">
                <a:solidFill>
                  <a:schemeClr val="tx1">
                    <a:lumMod val="85000"/>
                    <a:lumOff val="15000"/>
                  </a:schemeClr>
                </a:solidFill>
                <a:latin typeface="Avenir Light" panose="020B0402020203020204" pitchFamily="34" charset="77"/>
              </a:rPr>
              <a:t>2019</a:t>
            </a:r>
            <a:br>
              <a:rPr lang="en-US" sz="5400" dirty="0">
                <a:solidFill>
                  <a:schemeClr val="tx1">
                    <a:lumMod val="85000"/>
                    <a:lumOff val="15000"/>
                  </a:schemeClr>
                </a:solidFill>
              </a:rPr>
            </a:br>
            <a:endParaRPr lang="en-US" sz="3200" dirty="0">
              <a:solidFill>
                <a:schemeClr val="tx1">
                  <a:lumMod val="85000"/>
                  <a:lumOff val="15000"/>
                </a:schemeClr>
              </a:solidFill>
              <a:latin typeface="Avenir Light" panose="020B0402020203020204" pitchFamily="34" charset="77"/>
            </a:endParaRPr>
          </a:p>
        </p:txBody>
      </p:sp>
    </p:spTree>
    <p:extLst>
      <p:ext uri="{BB962C8B-B14F-4D97-AF65-F5344CB8AC3E}">
        <p14:creationId xmlns:p14="http://schemas.microsoft.com/office/powerpoint/2010/main" val="3512660990"/>
      </p:ext>
    </p:extLst>
  </p:cSld>
  <p:clrMapOvr>
    <a:masterClrMapping/>
  </p:clrMapOvr>
  <p:transition spd="slow">
    <p:pull dir="rd"/>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2929007" cy="923330"/>
          </a:xfrm>
          <a:prstGeom prst="rect">
            <a:avLst/>
          </a:prstGeom>
          <a:noFill/>
        </p:spPr>
        <p:txBody>
          <a:bodyPr wrap="none" rtlCol="0">
            <a:spAutoFit/>
          </a:bodyPr>
          <a:lstStyle/>
          <a:p>
            <a:r>
              <a:rPr lang="en-US" sz="5400" dirty="0">
                <a:latin typeface="Avenir Light" panose="020B0402020203020204" pitchFamily="34" charset="77"/>
              </a:rPr>
              <a:t>Site Map</a:t>
            </a:r>
          </a:p>
        </p:txBody>
      </p:sp>
      <p:pic>
        <p:nvPicPr>
          <p:cNvPr id="7" name="Graphic 6" descr="Envelope">
            <a:extLst>
              <a:ext uri="{FF2B5EF4-FFF2-40B4-BE49-F238E27FC236}">
                <a16:creationId xmlns:a16="http://schemas.microsoft.com/office/drawing/2014/main" id="{7D339223-7872-664D-9825-ED0443BC01D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977470" y="3062975"/>
            <a:ext cx="677918" cy="677918"/>
          </a:xfrm>
          <a:prstGeom prst="rect">
            <a:avLst/>
          </a:prstGeom>
        </p:spPr>
      </p:pic>
      <p:pic>
        <p:nvPicPr>
          <p:cNvPr id="10" name="Graphic 9" descr="Employee Badge">
            <a:extLst>
              <a:ext uri="{FF2B5EF4-FFF2-40B4-BE49-F238E27FC236}">
                <a16:creationId xmlns:a16="http://schemas.microsoft.com/office/drawing/2014/main" id="{9936B793-E087-2744-996A-BA3266A8B6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45303" y="3062975"/>
            <a:ext cx="677918" cy="677918"/>
          </a:xfrm>
          <a:prstGeom prst="rect">
            <a:avLst/>
          </a:prstGeom>
        </p:spPr>
      </p:pic>
      <p:pic>
        <p:nvPicPr>
          <p:cNvPr id="14" name="Graphic 13" descr="Hike">
            <a:extLst>
              <a:ext uri="{FF2B5EF4-FFF2-40B4-BE49-F238E27FC236}">
                <a16:creationId xmlns:a16="http://schemas.microsoft.com/office/drawing/2014/main" id="{C30EA57C-F724-9D46-A660-8FA39CD265D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07225" y="3062975"/>
            <a:ext cx="677918" cy="677918"/>
          </a:xfrm>
          <a:prstGeom prst="rect">
            <a:avLst/>
          </a:prstGeom>
        </p:spPr>
      </p:pic>
      <p:pic>
        <p:nvPicPr>
          <p:cNvPr id="19" name="Graphic 18" descr="Motorcycle">
            <a:extLst>
              <a:ext uri="{FF2B5EF4-FFF2-40B4-BE49-F238E27FC236}">
                <a16:creationId xmlns:a16="http://schemas.microsoft.com/office/drawing/2014/main" id="{E01FBC90-EC57-F54E-B842-86DBB9D5E1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464877" y="3049384"/>
            <a:ext cx="677918" cy="677918"/>
          </a:xfrm>
          <a:prstGeom prst="rect">
            <a:avLst/>
          </a:prstGeom>
        </p:spPr>
      </p:pic>
      <p:pic>
        <p:nvPicPr>
          <p:cNvPr id="21" name="Graphic 20" descr="House">
            <a:extLst>
              <a:ext uri="{FF2B5EF4-FFF2-40B4-BE49-F238E27FC236}">
                <a16:creationId xmlns:a16="http://schemas.microsoft.com/office/drawing/2014/main" id="{794D7736-191A-814D-9472-479C11C922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04225" y="1249420"/>
            <a:ext cx="677918" cy="615433"/>
          </a:xfrm>
          <a:prstGeom prst="rect">
            <a:avLst/>
          </a:prstGeom>
        </p:spPr>
      </p:pic>
      <p:pic>
        <p:nvPicPr>
          <p:cNvPr id="23" name="Graphic 22" descr="Building">
            <a:extLst>
              <a:ext uri="{FF2B5EF4-FFF2-40B4-BE49-F238E27FC236}">
                <a16:creationId xmlns:a16="http://schemas.microsoft.com/office/drawing/2014/main" id="{FA5E354E-1665-5E4D-A52E-2B55507AB54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333787" y="3062975"/>
            <a:ext cx="677918" cy="677918"/>
          </a:xfrm>
          <a:prstGeom prst="rect">
            <a:avLst/>
          </a:prstGeom>
        </p:spPr>
      </p:pic>
      <p:pic>
        <p:nvPicPr>
          <p:cNvPr id="25" name="Graphic 24" descr="World">
            <a:extLst>
              <a:ext uri="{FF2B5EF4-FFF2-40B4-BE49-F238E27FC236}">
                <a16:creationId xmlns:a16="http://schemas.microsoft.com/office/drawing/2014/main" id="{BD9B6123-5A2C-EE4F-B2E8-9FA2C2E1FE75}"/>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489744" y="5210767"/>
            <a:ext cx="670034" cy="670034"/>
          </a:xfrm>
          <a:prstGeom prst="rect">
            <a:avLst/>
          </a:prstGeom>
        </p:spPr>
      </p:pic>
      <p:pic>
        <p:nvPicPr>
          <p:cNvPr id="27" name="Graphic 26" descr="Megaphone">
            <a:extLst>
              <a:ext uri="{FF2B5EF4-FFF2-40B4-BE49-F238E27FC236}">
                <a16:creationId xmlns:a16="http://schemas.microsoft.com/office/drawing/2014/main" id="{F6A28594-69FC-5F49-A28E-CF24A2D5F262}"/>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747306" y="5154413"/>
            <a:ext cx="670034" cy="670034"/>
          </a:xfrm>
          <a:prstGeom prst="rect">
            <a:avLst/>
          </a:prstGeom>
        </p:spPr>
      </p:pic>
      <p:sp>
        <p:nvSpPr>
          <p:cNvPr id="28" name="TextBox 27">
            <a:extLst>
              <a:ext uri="{FF2B5EF4-FFF2-40B4-BE49-F238E27FC236}">
                <a16:creationId xmlns:a16="http://schemas.microsoft.com/office/drawing/2014/main" id="{C8B71A73-1F71-6042-93E9-28FD9461B962}"/>
              </a:ext>
            </a:extLst>
          </p:cNvPr>
          <p:cNvSpPr txBox="1"/>
          <p:nvPr/>
        </p:nvSpPr>
        <p:spPr>
          <a:xfrm>
            <a:off x="5353000" y="1864854"/>
            <a:ext cx="1345240" cy="369332"/>
          </a:xfrm>
          <a:prstGeom prst="rect">
            <a:avLst/>
          </a:prstGeom>
          <a:noFill/>
        </p:spPr>
        <p:txBody>
          <a:bodyPr wrap="none" rtlCol="0">
            <a:spAutoFit/>
          </a:bodyPr>
          <a:lstStyle/>
          <a:p>
            <a:r>
              <a:rPr lang="en-US" dirty="0">
                <a:latin typeface="Avenir Light" panose="020B0402020203020204" pitchFamily="34" charset="77"/>
              </a:rPr>
              <a:t>Homepage</a:t>
            </a:r>
          </a:p>
        </p:txBody>
      </p:sp>
      <p:sp>
        <p:nvSpPr>
          <p:cNvPr id="31" name="TextBox 30">
            <a:extLst>
              <a:ext uri="{FF2B5EF4-FFF2-40B4-BE49-F238E27FC236}">
                <a16:creationId xmlns:a16="http://schemas.microsoft.com/office/drawing/2014/main" id="{85925957-1B3E-1647-BE82-C8A54A073A9F}"/>
              </a:ext>
            </a:extLst>
          </p:cNvPr>
          <p:cNvSpPr txBox="1"/>
          <p:nvPr/>
        </p:nvSpPr>
        <p:spPr>
          <a:xfrm>
            <a:off x="1248591" y="3761125"/>
            <a:ext cx="848309" cy="369332"/>
          </a:xfrm>
          <a:prstGeom prst="rect">
            <a:avLst/>
          </a:prstGeom>
          <a:noFill/>
        </p:spPr>
        <p:txBody>
          <a:bodyPr wrap="none" rtlCol="0">
            <a:spAutoFit/>
          </a:bodyPr>
          <a:lstStyle/>
          <a:p>
            <a:r>
              <a:rPr lang="en-US" dirty="0">
                <a:latin typeface="Avenir Light" panose="020B0402020203020204" pitchFamily="34" charset="77"/>
              </a:rPr>
              <a:t>Hotels</a:t>
            </a:r>
          </a:p>
        </p:txBody>
      </p:sp>
      <p:sp>
        <p:nvSpPr>
          <p:cNvPr id="32" name="TextBox 31">
            <a:extLst>
              <a:ext uri="{FF2B5EF4-FFF2-40B4-BE49-F238E27FC236}">
                <a16:creationId xmlns:a16="http://schemas.microsoft.com/office/drawing/2014/main" id="{94C3DBDD-4477-E345-B5AD-77547F5E4637}"/>
              </a:ext>
            </a:extLst>
          </p:cNvPr>
          <p:cNvSpPr txBox="1"/>
          <p:nvPr/>
        </p:nvSpPr>
        <p:spPr>
          <a:xfrm>
            <a:off x="5305436" y="3788193"/>
            <a:ext cx="1481496" cy="369332"/>
          </a:xfrm>
          <a:prstGeom prst="rect">
            <a:avLst/>
          </a:prstGeom>
          <a:noFill/>
        </p:spPr>
        <p:txBody>
          <a:bodyPr wrap="none" rtlCol="0">
            <a:spAutoFit/>
          </a:bodyPr>
          <a:lstStyle/>
          <a:p>
            <a:r>
              <a:rPr lang="en-US" dirty="0">
                <a:latin typeface="Avenir Light" panose="020B0402020203020204" pitchFamily="34" charset="77"/>
              </a:rPr>
              <a:t>Things to do</a:t>
            </a:r>
          </a:p>
        </p:txBody>
      </p:sp>
      <p:sp>
        <p:nvSpPr>
          <p:cNvPr id="33" name="TextBox 32">
            <a:extLst>
              <a:ext uri="{FF2B5EF4-FFF2-40B4-BE49-F238E27FC236}">
                <a16:creationId xmlns:a16="http://schemas.microsoft.com/office/drawing/2014/main" id="{B4A3AE3E-0D89-5649-BD7B-A0AE41CC25A6}"/>
              </a:ext>
            </a:extLst>
          </p:cNvPr>
          <p:cNvSpPr txBox="1"/>
          <p:nvPr/>
        </p:nvSpPr>
        <p:spPr>
          <a:xfrm>
            <a:off x="2949390" y="3776340"/>
            <a:ext cx="1672124" cy="369332"/>
          </a:xfrm>
          <a:prstGeom prst="rect">
            <a:avLst/>
          </a:prstGeom>
          <a:noFill/>
        </p:spPr>
        <p:txBody>
          <a:bodyPr wrap="none" rtlCol="0">
            <a:spAutoFit/>
          </a:bodyPr>
          <a:lstStyle/>
          <a:p>
            <a:r>
              <a:rPr lang="en-US" dirty="0">
                <a:latin typeface="Avenir Light" panose="020B0402020203020204" pitchFamily="34" charset="77"/>
              </a:rPr>
              <a:t>Transportation</a:t>
            </a:r>
          </a:p>
        </p:txBody>
      </p:sp>
      <p:sp>
        <p:nvSpPr>
          <p:cNvPr id="34" name="TextBox 33">
            <a:extLst>
              <a:ext uri="{FF2B5EF4-FFF2-40B4-BE49-F238E27FC236}">
                <a16:creationId xmlns:a16="http://schemas.microsoft.com/office/drawing/2014/main" id="{34DA191A-0B84-7B4A-A178-7165433C22AD}"/>
              </a:ext>
            </a:extLst>
          </p:cNvPr>
          <p:cNvSpPr txBox="1"/>
          <p:nvPr/>
        </p:nvSpPr>
        <p:spPr>
          <a:xfrm>
            <a:off x="7651904" y="3808424"/>
            <a:ext cx="1064715" cy="369332"/>
          </a:xfrm>
          <a:prstGeom prst="rect">
            <a:avLst/>
          </a:prstGeom>
          <a:noFill/>
        </p:spPr>
        <p:txBody>
          <a:bodyPr wrap="none" rtlCol="0">
            <a:spAutoFit/>
          </a:bodyPr>
          <a:lstStyle/>
          <a:p>
            <a:r>
              <a:rPr lang="en-US" dirty="0">
                <a:latin typeface="Avenir Light" panose="020B0402020203020204" pitchFamily="34" charset="77"/>
              </a:rPr>
              <a:t>Business</a:t>
            </a:r>
          </a:p>
        </p:txBody>
      </p:sp>
      <p:sp>
        <p:nvSpPr>
          <p:cNvPr id="35" name="TextBox 34">
            <a:extLst>
              <a:ext uri="{FF2B5EF4-FFF2-40B4-BE49-F238E27FC236}">
                <a16:creationId xmlns:a16="http://schemas.microsoft.com/office/drawing/2014/main" id="{A77E67E9-85D2-4D4B-8EE1-0853335B8CD2}"/>
              </a:ext>
            </a:extLst>
          </p:cNvPr>
          <p:cNvSpPr txBox="1"/>
          <p:nvPr/>
        </p:nvSpPr>
        <p:spPr>
          <a:xfrm>
            <a:off x="9643809" y="3788193"/>
            <a:ext cx="1282723" cy="369332"/>
          </a:xfrm>
          <a:prstGeom prst="rect">
            <a:avLst/>
          </a:prstGeom>
          <a:noFill/>
        </p:spPr>
        <p:txBody>
          <a:bodyPr wrap="none" rtlCol="0">
            <a:spAutoFit/>
          </a:bodyPr>
          <a:lstStyle/>
          <a:p>
            <a:r>
              <a:rPr lang="en-US" dirty="0">
                <a:latin typeface="Avenir Light" panose="020B0402020203020204" pitchFamily="34" charset="77"/>
              </a:rPr>
              <a:t>Contact us</a:t>
            </a:r>
          </a:p>
        </p:txBody>
      </p:sp>
      <p:sp>
        <p:nvSpPr>
          <p:cNvPr id="36" name="TextBox 35">
            <a:extLst>
              <a:ext uri="{FF2B5EF4-FFF2-40B4-BE49-F238E27FC236}">
                <a16:creationId xmlns:a16="http://schemas.microsoft.com/office/drawing/2014/main" id="{03906F82-306A-AE4E-B9DB-D41D1F83FE63}"/>
              </a:ext>
            </a:extLst>
          </p:cNvPr>
          <p:cNvSpPr txBox="1"/>
          <p:nvPr/>
        </p:nvSpPr>
        <p:spPr>
          <a:xfrm>
            <a:off x="6416467" y="5903438"/>
            <a:ext cx="1302216" cy="369332"/>
          </a:xfrm>
          <a:prstGeom prst="rect">
            <a:avLst/>
          </a:prstGeom>
          <a:noFill/>
        </p:spPr>
        <p:txBody>
          <a:bodyPr wrap="none" rtlCol="0">
            <a:spAutoFit/>
          </a:bodyPr>
          <a:lstStyle/>
          <a:p>
            <a:r>
              <a:rPr lang="en-US" dirty="0">
                <a:latin typeface="Avenir Light" panose="020B0402020203020204" pitchFamily="34" charset="77"/>
              </a:rPr>
              <a:t>Social links</a:t>
            </a:r>
          </a:p>
        </p:txBody>
      </p:sp>
      <p:sp>
        <p:nvSpPr>
          <p:cNvPr id="37" name="TextBox 36">
            <a:extLst>
              <a:ext uri="{FF2B5EF4-FFF2-40B4-BE49-F238E27FC236}">
                <a16:creationId xmlns:a16="http://schemas.microsoft.com/office/drawing/2014/main" id="{492080D5-A948-D540-8544-ABF42D861D98}"/>
              </a:ext>
            </a:extLst>
          </p:cNvPr>
          <p:cNvSpPr txBox="1"/>
          <p:nvPr/>
        </p:nvSpPr>
        <p:spPr>
          <a:xfrm>
            <a:off x="4071404" y="5907386"/>
            <a:ext cx="1565108" cy="369332"/>
          </a:xfrm>
          <a:prstGeom prst="rect">
            <a:avLst/>
          </a:prstGeom>
          <a:noFill/>
        </p:spPr>
        <p:txBody>
          <a:bodyPr wrap="none" rtlCol="0">
            <a:spAutoFit/>
          </a:bodyPr>
          <a:lstStyle/>
          <a:p>
            <a:r>
              <a:rPr lang="en-US" dirty="0">
                <a:latin typeface="Avenir Light" panose="020B0402020203020204" pitchFamily="34" charset="77"/>
              </a:rPr>
              <a:t>Privacy policy</a:t>
            </a:r>
          </a:p>
        </p:txBody>
      </p:sp>
      <p:cxnSp>
        <p:nvCxnSpPr>
          <p:cNvPr id="30" name="Straight Connector 29">
            <a:extLst>
              <a:ext uri="{FF2B5EF4-FFF2-40B4-BE49-F238E27FC236}">
                <a16:creationId xmlns:a16="http://schemas.microsoft.com/office/drawing/2014/main" id="{B5C638C3-5D07-DC49-9669-CAEFB66C3AB4}"/>
              </a:ext>
            </a:extLst>
          </p:cNvPr>
          <p:cNvCxnSpPr/>
          <p:nvPr/>
        </p:nvCxnSpPr>
        <p:spPr>
          <a:xfrm>
            <a:off x="1672745" y="2806262"/>
            <a:ext cx="864368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A9A4194-199A-5F48-88AE-463CDD42E337}"/>
              </a:ext>
            </a:extLst>
          </p:cNvPr>
          <p:cNvCxnSpPr/>
          <p:nvPr/>
        </p:nvCxnSpPr>
        <p:spPr>
          <a:xfrm>
            <a:off x="4808284" y="4966140"/>
            <a:ext cx="234561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BC3E7F6-C59C-154E-AE11-FFD0F926AA5A}"/>
              </a:ext>
            </a:extLst>
          </p:cNvPr>
          <p:cNvCxnSpPr>
            <a:cxnSpLocks/>
          </p:cNvCxnSpPr>
          <p:nvPr/>
        </p:nvCxnSpPr>
        <p:spPr>
          <a:xfrm>
            <a:off x="6001940" y="2459421"/>
            <a:ext cx="0" cy="520259"/>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6684B37-AC98-654C-94D5-DF5C4E74D5F8}"/>
              </a:ext>
            </a:extLst>
          </p:cNvPr>
          <p:cNvCxnSpPr/>
          <p:nvPr/>
        </p:nvCxnSpPr>
        <p:spPr>
          <a:xfrm>
            <a:off x="3803836" y="2632841"/>
            <a:ext cx="0" cy="346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CC50114-ECF5-3A48-872D-665AFB1BBB56}"/>
              </a:ext>
            </a:extLst>
          </p:cNvPr>
          <p:cNvCxnSpPr/>
          <p:nvPr/>
        </p:nvCxnSpPr>
        <p:spPr>
          <a:xfrm>
            <a:off x="1675380" y="2632841"/>
            <a:ext cx="0" cy="346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0E50BB0-5CDF-5345-AEDD-AE539625ADB5}"/>
              </a:ext>
            </a:extLst>
          </p:cNvPr>
          <p:cNvCxnSpPr/>
          <p:nvPr/>
        </p:nvCxnSpPr>
        <p:spPr>
          <a:xfrm>
            <a:off x="8184261" y="2632840"/>
            <a:ext cx="0" cy="346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135CBC0-BF15-E943-AD3B-575C2744A9E9}"/>
              </a:ext>
            </a:extLst>
          </p:cNvPr>
          <p:cNvCxnSpPr/>
          <p:nvPr/>
        </p:nvCxnSpPr>
        <p:spPr>
          <a:xfrm>
            <a:off x="10319064" y="2632839"/>
            <a:ext cx="0" cy="346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5ED00725-C306-7D4B-AE2D-B1B801AB5F79}"/>
              </a:ext>
            </a:extLst>
          </p:cNvPr>
          <p:cNvCxnSpPr/>
          <p:nvPr/>
        </p:nvCxnSpPr>
        <p:spPr>
          <a:xfrm>
            <a:off x="4834339" y="4814063"/>
            <a:ext cx="0" cy="3468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A48CD849-01DC-5649-AB20-DAA648E9F42E}"/>
              </a:ext>
            </a:extLst>
          </p:cNvPr>
          <p:cNvCxnSpPr/>
          <p:nvPr/>
        </p:nvCxnSpPr>
        <p:spPr>
          <a:xfrm>
            <a:off x="7153900" y="4771699"/>
            <a:ext cx="0" cy="346841"/>
          </a:xfrm>
          <a:prstGeom prst="line">
            <a:avLst/>
          </a:prstGeom>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2B276CBC-374B-E745-BD5D-14597184EBB5}"/>
              </a:ext>
            </a:extLst>
          </p:cNvPr>
          <p:cNvSpPr txBox="1"/>
          <p:nvPr/>
        </p:nvSpPr>
        <p:spPr>
          <a:xfrm>
            <a:off x="5145030" y="2617605"/>
            <a:ext cx="1877694" cy="369332"/>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Main Navigation</a:t>
            </a:r>
          </a:p>
        </p:txBody>
      </p:sp>
      <p:sp>
        <p:nvSpPr>
          <p:cNvPr id="53" name="TextBox 52">
            <a:extLst>
              <a:ext uri="{FF2B5EF4-FFF2-40B4-BE49-F238E27FC236}">
                <a16:creationId xmlns:a16="http://schemas.microsoft.com/office/drawing/2014/main" id="{63101DA5-C61D-9845-B0E5-0E5FDB70BDC4}"/>
              </a:ext>
            </a:extLst>
          </p:cNvPr>
          <p:cNvSpPr txBox="1"/>
          <p:nvPr/>
        </p:nvSpPr>
        <p:spPr>
          <a:xfrm>
            <a:off x="5545716" y="4791572"/>
            <a:ext cx="870751" cy="369332"/>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Footer</a:t>
            </a:r>
          </a:p>
        </p:txBody>
      </p:sp>
    </p:spTree>
    <p:extLst>
      <p:ext uri="{BB962C8B-B14F-4D97-AF65-F5344CB8AC3E}">
        <p14:creationId xmlns:p14="http://schemas.microsoft.com/office/powerpoint/2010/main" val="2890092637"/>
      </p:ext>
    </p:extLst>
  </p:cSld>
  <p:clrMapOvr>
    <a:masterClrMapping/>
  </p:clrMapOvr>
  <p:transition spd="slow">
    <p:pull dir="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3661580" cy="923330"/>
          </a:xfrm>
          <a:prstGeom prst="rect">
            <a:avLst/>
          </a:prstGeom>
          <a:noFill/>
        </p:spPr>
        <p:txBody>
          <a:bodyPr wrap="none" rtlCol="0">
            <a:spAutoFit/>
          </a:bodyPr>
          <a:lstStyle/>
          <a:p>
            <a:r>
              <a:rPr lang="en-US" sz="5400" dirty="0">
                <a:latin typeface="Avenir Light" panose="020B0402020203020204" pitchFamily="34" charset="77"/>
              </a:rPr>
              <a:t>Homepage</a:t>
            </a:r>
          </a:p>
        </p:txBody>
      </p:sp>
      <p:pic>
        <p:nvPicPr>
          <p:cNvPr id="21" name="Graphic 20" descr="House">
            <a:extLst>
              <a:ext uri="{FF2B5EF4-FFF2-40B4-BE49-F238E27FC236}">
                <a16:creationId xmlns:a16="http://schemas.microsoft.com/office/drawing/2014/main" id="{794D7736-191A-814D-9472-479C11C922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974401" y="417553"/>
            <a:ext cx="677918" cy="615433"/>
          </a:xfrm>
          <a:prstGeom prst="rect">
            <a:avLst/>
          </a:prstGeom>
        </p:spPr>
      </p:pic>
      <p:pic>
        <p:nvPicPr>
          <p:cNvPr id="38" name="Graphic 37" descr="World">
            <a:extLst>
              <a:ext uri="{FF2B5EF4-FFF2-40B4-BE49-F238E27FC236}">
                <a16:creationId xmlns:a16="http://schemas.microsoft.com/office/drawing/2014/main" id="{53D774F5-CFA2-C542-A90B-8894965524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30237" y="390252"/>
            <a:ext cx="670034" cy="670034"/>
          </a:xfrm>
          <a:prstGeom prst="rect">
            <a:avLst/>
          </a:prstGeom>
        </p:spPr>
      </p:pic>
      <p:pic>
        <p:nvPicPr>
          <p:cNvPr id="40" name="Graphic 39" descr="Megaphone">
            <a:extLst>
              <a:ext uri="{FF2B5EF4-FFF2-40B4-BE49-F238E27FC236}">
                <a16:creationId xmlns:a16="http://schemas.microsoft.com/office/drawing/2014/main" id="{D58EFED6-47F4-1A4F-A41B-C77D43E9E5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52319" y="390252"/>
            <a:ext cx="670034" cy="670034"/>
          </a:xfrm>
          <a:prstGeom prst="rect">
            <a:avLst/>
          </a:prstGeom>
        </p:spPr>
      </p:pic>
      <p:sp>
        <p:nvSpPr>
          <p:cNvPr id="14" name="TextBox 13">
            <a:extLst>
              <a:ext uri="{FF2B5EF4-FFF2-40B4-BE49-F238E27FC236}">
                <a16:creationId xmlns:a16="http://schemas.microsoft.com/office/drawing/2014/main" id="{964F2322-9AC7-734D-9023-962C3C8F2728}"/>
              </a:ext>
            </a:extLst>
          </p:cNvPr>
          <p:cNvSpPr txBox="1"/>
          <p:nvPr/>
        </p:nvSpPr>
        <p:spPr>
          <a:xfrm>
            <a:off x="185510" y="5234029"/>
            <a:ext cx="3743845" cy="1754326"/>
          </a:xfrm>
          <a:prstGeom prst="rect">
            <a:avLst/>
          </a:prstGeom>
          <a:noFill/>
        </p:spPr>
        <p:txBody>
          <a:bodyPr wrap="none" rtlCol="0">
            <a:spAutoFit/>
          </a:bodyPr>
          <a:lstStyle/>
          <a:p>
            <a:pPr marL="285750" indent="-285750">
              <a:buFont typeface="Wingdings" pitchFamily="2" charset="2"/>
              <a:buChar char="q"/>
            </a:pPr>
            <a:r>
              <a:rPr lang="en-US" dirty="0">
                <a:latin typeface="Avenir Light" panose="020B0402020203020204" pitchFamily="34" charset="77"/>
              </a:rPr>
              <a:t>Persistent header and footer</a:t>
            </a:r>
          </a:p>
          <a:p>
            <a:pPr marL="285750" indent="-285750">
              <a:buFont typeface="Wingdings" pitchFamily="2" charset="2"/>
              <a:buChar char="q"/>
            </a:pPr>
            <a:r>
              <a:rPr lang="en-US" dirty="0">
                <a:latin typeface="Avenir Light" panose="020B0402020203020204" pitchFamily="34" charset="77"/>
              </a:rPr>
              <a:t>Logo that links back to home</a:t>
            </a:r>
          </a:p>
          <a:p>
            <a:pPr marL="285750" indent="-285750">
              <a:buFont typeface="Wingdings" pitchFamily="2" charset="2"/>
              <a:buChar char="q"/>
            </a:pPr>
            <a:r>
              <a:rPr lang="en-US" dirty="0">
                <a:latin typeface="Avenir Light" panose="020B0402020203020204" pitchFamily="34" charset="77"/>
              </a:rPr>
              <a:t>Navigation links </a:t>
            </a:r>
          </a:p>
          <a:p>
            <a:pPr marL="342900" indent="-342900">
              <a:buFont typeface="Wingdings" pitchFamily="2" charset="2"/>
              <a:buChar char="q"/>
            </a:pPr>
            <a:r>
              <a:rPr lang="en-US" dirty="0">
                <a:latin typeface="Avenir Light" panose="020B0402020203020204" pitchFamily="34" charset="77"/>
              </a:rPr>
              <a:t>Photos of main navigation with </a:t>
            </a:r>
          </a:p>
          <a:p>
            <a:r>
              <a:rPr lang="en-US" dirty="0">
                <a:latin typeface="Avenir Light" panose="020B0402020203020204" pitchFamily="34" charset="77"/>
              </a:rPr>
              <a:t>      links</a:t>
            </a:r>
          </a:p>
          <a:p>
            <a:pPr marL="285750" indent="-285750">
              <a:buFont typeface="Wingdings" pitchFamily="2" charset="2"/>
              <a:buChar char="q"/>
            </a:pPr>
            <a:endParaRPr lang="en-US" dirty="0">
              <a:latin typeface="Avenir Light" panose="020B0402020203020204" pitchFamily="34" charset="77"/>
            </a:endParaRPr>
          </a:p>
        </p:txBody>
      </p:sp>
      <p:sp>
        <p:nvSpPr>
          <p:cNvPr id="11" name="TextBox 10">
            <a:extLst>
              <a:ext uri="{FF2B5EF4-FFF2-40B4-BE49-F238E27FC236}">
                <a16:creationId xmlns:a16="http://schemas.microsoft.com/office/drawing/2014/main" id="{48D89731-93D8-144B-B9F5-92D5E7B1B7ED}"/>
              </a:ext>
            </a:extLst>
          </p:cNvPr>
          <p:cNvSpPr txBox="1"/>
          <p:nvPr/>
        </p:nvSpPr>
        <p:spPr>
          <a:xfrm>
            <a:off x="3953638" y="5232225"/>
            <a:ext cx="3624710" cy="1477328"/>
          </a:xfrm>
          <a:prstGeom prst="rect">
            <a:avLst/>
          </a:prstGeom>
          <a:noFill/>
        </p:spPr>
        <p:txBody>
          <a:bodyPr wrap="none" rtlCol="0">
            <a:spAutoFit/>
          </a:bodyPr>
          <a:lstStyle/>
          <a:p>
            <a:pPr marL="342900" indent="-342900">
              <a:buFont typeface="Wingdings" pitchFamily="2" charset="2"/>
              <a:buChar char="q"/>
            </a:pPr>
            <a:r>
              <a:rPr lang="en-US" dirty="0">
                <a:latin typeface="Avenir Light" panose="020B0402020203020204" pitchFamily="34" charset="77"/>
              </a:rPr>
              <a:t>Contact us navigates to footer</a:t>
            </a:r>
          </a:p>
          <a:p>
            <a:r>
              <a:rPr lang="en-US" dirty="0">
                <a:latin typeface="Avenir Light" panose="020B0402020203020204" pitchFamily="34" charset="77"/>
              </a:rPr>
              <a:t>      with email address</a:t>
            </a:r>
          </a:p>
          <a:p>
            <a:pPr marL="342900" indent="-342900">
              <a:buFont typeface="Wingdings" pitchFamily="2" charset="2"/>
              <a:buChar char="q"/>
            </a:pPr>
            <a:r>
              <a:rPr lang="en-US" dirty="0">
                <a:latin typeface="Avenir Light" panose="020B0402020203020204" pitchFamily="34" charset="77"/>
              </a:rPr>
              <a:t>Destination wedding photo </a:t>
            </a:r>
          </a:p>
          <a:p>
            <a:r>
              <a:rPr lang="en-US" dirty="0">
                <a:latin typeface="Avenir Light" panose="020B0402020203020204" pitchFamily="34" charset="77"/>
              </a:rPr>
              <a:t>      and information</a:t>
            </a:r>
          </a:p>
          <a:p>
            <a:pPr marL="342900" indent="-342900">
              <a:buFont typeface="Wingdings" pitchFamily="2" charset="2"/>
              <a:buChar char="q"/>
            </a:pPr>
            <a:endParaRPr lang="en-US" dirty="0"/>
          </a:p>
        </p:txBody>
      </p:sp>
      <p:sp>
        <p:nvSpPr>
          <p:cNvPr id="12" name="TextBox 11">
            <a:extLst>
              <a:ext uri="{FF2B5EF4-FFF2-40B4-BE49-F238E27FC236}">
                <a16:creationId xmlns:a16="http://schemas.microsoft.com/office/drawing/2014/main" id="{C395B8D3-9A13-3148-BE90-5FBDAAEFDBD7}"/>
              </a:ext>
            </a:extLst>
          </p:cNvPr>
          <p:cNvSpPr txBox="1"/>
          <p:nvPr/>
        </p:nvSpPr>
        <p:spPr>
          <a:xfrm>
            <a:off x="8100861" y="5229510"/>
            <a:ext cx="3522375" cy="923330"/>
          </a:xfrm>
          <a:prstGeom prst="rect">
            <a:avLst/>
          </a:prstGeom>
          <a:noFill/>
        </p:spPr>
        <p:txBody>
          <a:bodyPr wrap="none" rtlCol="0">
            <a:spAutoFit/>
          </a:bodyPr>
          <a:lstStyle/>
          <a:p>
            <a:pPr marL="342900" indent="-342900">
              <a:buFont typeface="Wingdings" pitchFamily="2" charset="2"/>
              <a:buChar char="q"/>
            </a:pPr>
            <a:r>
              <a:rPr lang="en-US" dirty="0">
                <a:latin typeface="Avenir Light" panose="020B0402020203020204" pitchFamily="34" charset="77"/>
              </a:rPr>
              <a:t>Map of island</a:t>
            </a:r>
          </a:p>
          <a:p>
            <a:pPr marL="285750" indent="-285750">
              <a:buFont typeface="Wingdings" pitchFamily="2" charset="2"/>
              <a:buChar char="q"/>
            </a:pPr>
            <a:r>
              <a:rPr lang="en-US" dirty="0">
                <a:latin typeface="Avenir Light" panose="020B0402020203020204" pitchFamily="34" charset="77"/>
              </a:rPr>
              <a:t>Footer contains privacy policy</a:t>
            </a:r>
          </a:p>
          <a:p>
            <a:r>
              <a:rPr lang="en-US" dirty="0">
                <a:latin typeface="Avenir Light" panose="020B0402020203020204" pitchFamily="34" charset="77"/>
              </a:rPr>
              <a:t>     and social links</a:t>
            </a:r>
            <a:endParaRPr lang="en-US" dirty="0"/>
          </a:p>
        </p:txBody>
      </p:sp>
      <p:pic>
        <p:nvPicPr>
          <p:cNvPr id="3" name="Picture 2">
            <a:extLst>
              <a:ext uri="{FF2B5EF4-FFF2-40B4-BE49-F238E27FC236}">
                <a16:creationId xmlns:a16="http://schemas.microsoft.com/office/drawing/2014/main" id="{C93C954E-D057-1347-AA8D-E49728B49915}"/>
              </a:ext>
            </a:extLst>
          </p:cNvPr>
          <p:cNvPicPr>
            <a:picLocks noChangeAspect="1"/>
          </p:cNvPicPr>
          <p:nvPr/>
        </p:nvPicPr>
        <p:blipFill>
          <a:blip r:embed="rId8"/>
          <a:stretch>
            <a:fillRect/>
          </a:stretch>
        </p:blipFill>
        <p:spPr>
          <a:xfrm>
            <a:off x="0" y="1098707"/>
            <a:ext cx="12192000" cy="4089667"/>
          </a:xfrm>
          <a:prstGeom prst="rect">
            <a:avLst/>
          </a:prstGeom>
        </p:spPr>
      </p:pic>
    </p:spTree>
    <p:extLst>
      <p:ext uri="{BB962C8B-B14F-4D97-AF65-F5344CB8AC3E}">
        <p14:creationId xmlns:p14="http://schemas.microsoft.com/office/powerpoint/2010/main" val="3865169327"/>
      </p:ext>
    </p:extLst>
  </p:cSld>
  <p:clrMapOvr>
    <a:masterClrMapping/>
  </p:clrMapOvr>
  <p:transition spd="slow">
    <p:pull dir="rd"/>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2173993" cy="923330"/>
          </a:xfrm>
          <a:prstGeom prst="rect">
            <a:avLst/>
          </a:prstGeom>
          <a:noFill/>
        </p:spPr>
        <p:txBody>
          <a:bodyPr wrap="none" rtlCol="0">
            <a:spAutoFit/>
          </a:bodyPr>
          <a:lstStyle/>
          <a:p>
            <a:r>
              <a:rPr lang="en-US" sz="5400" dirty="0">
                <a:latin typeface="Avenir Light" panose="020B0402020203020204" pitchFamily="34" charset="77"/>
              </a:rPr>
              <a:t>Hotels</a:t>
            </a:r>
          </a:p>
        </p:txBody>
      </p:sp>
      <p:pic>
        <p:nvPicPr>
          <p:cNvPr id="4" name="Graphic 3" descr="Building">
            <a:extLst>
              <a:ext uri="{FF2B5EF4-FFF2-40B4-BE49-F238E27FC236}">
                <a16:creationId xmlns:a16="http://schemas.microsoft.com/office/drawing/2014/main" id="{436B619C-43BE-A844-A93E-061FBC73CA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355393" y="350315"/>
            <a:ext cx="677918" cy="677918"/>
          </a:xfrm>
          <a:prstGeom prst="rect">
            <a:avLst/>
          </a:prstGeom>
        </p:spPr>
      </p:pic>
      <p:pic>
        <p:nvPicPr>
          <p:cNvPr id="5" name="Picture 4">
            <a:extLst>
              <a:ext uri="{FF2B5EF4-FFF2-40B4-BE49-F238E27FC236}">
                <a16:creationId xmlns:a16="http://schemas.microsoft.com/office/drawing/2014/main" id="{EB6511E4-96E8-724B-B4FD-E1F537ACF237}"/>
              </a:ext>
            </a:extLst>
          </p:cNvPr>
          <p:cNvPicPr>
            <a:picLocks noChangeAspect="1"/>
          </p:cNvPicPr>
          <p:nvPr/>
        </p:nvPicPr>
        <p:blipFill>
          <a:blip r:embed="rId4"/>
          <a:stretch>
            <a:fillRect/>
          </a:stretch>
        </p:blipFill>
        <p:spPr>
          <a:xfrm>
            <a:off x="0" y="953043"/>
            <a:ext cx="12192000" cy="5904957"/>
          </a:xfrm>
          <a:prstGeom prst="rect">
            <a:avLst/>
          </a:prstGeom>
        </p:spPr>
      </p:pic>
    </p:spTree>
    <p:extLst>
      <p:ext uri="{BB962C8B-B14F-4D97-AF65-F5344CB8AC3E}">
        <p14:creationId xmlns:p14="http://schemas.microsoft.com/office/powerpoint/2010/main" val="274778723"/>
      </p:ext>
    </p:extLst>
  </p:cSld>
  <p:clrMapOvr>
    <a:masterClrMapping/>
  </p:clrMapOvr>
  <p:transition spd="slow">
    <p:pull dir="rd"/>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4638899" cy="923330"/>
          </a:xfrm>
          <a:prstGeom prst="rect">
            <a:avLst/>
          </a:prstGeom>
          <a:noFill/>
        </p:spPr>
        <p:txBody>
          <a:bodyPr wrap="none" rtlCol="0">
            <a:spAutoFit/>
          </a:bodyPr>
          <a:lstStyle/>
          <a:p>
            <a:r>
              <a:rPr lang="en-US" sz="5400" dirty="0">
                <a:latin typeface="Avenir Light" panose="020B0402020203020204" pitchFamily="34" charset="77"/>
              </a:rPr>
              <a:t>Transportation</a:t>
            </a:r>
          </a:p>
        </p:txBody>
      </p:sp>
      <p:pic>
        <p:nvPicPr>
          <p:cNvPr id="6" name="Graphic 5" descr="Motorcycle">
            <a:extLst>
              <a:ext uri="{FF2B5EF4-FFF2-40B4-BE49-F238E27FC236}">
                <a16:creationId xmlns:a16="http://schemas.microsoft.com/office/drawing/2014/main" id="{9AC006ED-ECAA-774D-9476-495B5E8F559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656" y="386311"/>
            <a:ext cx="677918" cy="677918"/>
          </a:xfrm>
          <a:prstGeom prst="rect">
            <a:avLst/>
          </a:prstGeom>
        </p:spPr>
      </p:pic>
      <p:pic>
        <p:nvPicPr>
          <p:cNvPr id="5" name="Picture 4" descr="A screenshot of a cell phone&#13;&#10;&#13;&#10;Description automatically generated">
            <a:extLst>
              <a:ext uri="{FF2B5EF4-FFF2-40B4-BE49-F238E27FC236}">
                <a16:creationId xmlns:a16="http://schemas.microsoft.com/office/drawing/2014/main" id="{55A775E7-B9FD-FC4D-8F58-A57E79C57AA0}"/>
              </a:ext>
            </a:extLst>
          </p:cNvPr>
          <p:cNvPicPr>
            <a:picLocks noChangeAspect="1"/>
          </p:cNvPicPr>
          <p:nvPr/>
        </p:nvPicPr>
        <p:blipFill>
          <a:blip r:embed="rId4"/>
          <a:stretch>
            <a:fillRect/>
          </a:stretch>
        </p:blipFill>
        <p:spPr>
          <a:xfrm>
            <a:off x="443045" y="1308175"/>
            <a:ext cx="5363395" cy="5312070"/>
          </a:xfrm>
          <a:prstGeom prst="rect">
            <a:avLst/>
          </a:prstGeom>
          <a:ln>
            <a:solidFill>
              <a:schemeClr val="accent6"/>
            </a:solidFill>
          </a:ln>
        </p:spPr>
      </p:pic>
      <p:sp>
        <p:nvSpPr>
          <p:cNvPr id="11" name="TextBox 10">
            <a:extLst>
              <a:ext uri="{FF2B5EF4-FFF2-40B4-BE49-F238E27FC236}">
                <a16:creationId xmlns:a16="http://schemas.microsoft.com/office/drawing/2014/main" id="{D95B835A-5670-0745-A996-CB5B854D4864}"/>
              </a:ext>
            </a:extLst>
          </p:cNvPr>
          <p:cNvSpPr txBox="1"/>
          <p:nvPr/>
        </p:nvSpPr>
        <p:spPr>
          <a:xfrm>
            <a:off x="6096000" y="1072635"/>
            <a:ext cx="5652955" cy="2133918"/>
          </a:xfrm>
          <a:prstGeom prst="rect">
            <a:avLst/>
          </a:prstGeom>
          <a:noFill/>
        </p:spPr>
        <p:txBody>
          <a:bodyPr wrap="square" rtlCol="0">
            <a:spAutoFit/>
          </a:bodyPr>
          <a:lstStyle/>
          <a:p>
            <a:pPr marL="285750" indent="-285750">
              <a:lnSpc>
                <a:spcPct val="150000"/>
              </a:lnSpc>
              <a:buFont typeface="Wingdings" pitchFamily="2" charset="2"/>
              <a:buChar char="q"/>
            </a:pPr>
            <a:r>
              <a:rPr lang="en-US" dirty="0">
                <a:latin typeface="Avenir Light" panose="020B0402020203020204" pitchFamily="34" charset="77"/>
              </a:rPr>
              <a:t>Persistent header and footer</a:t>
            </a:r>
          </a:p>
          <a:p>
            <a:pPr marL="285750" indent="-285750">
              <a:lnSpc>
                <a:spcPct val="150000"/>
              </a:lnSpc>
              <a:buFont typeface="Wingdings" pitchFamily="2" charset="2"/>
              <a:buChar char="q"/>
            </a:pPr>
            <a:r>
              <a:rPr lang="en-US" dirty="0">
                <a:latin typeface="Avenir Light" panose="020B0402020203020204" pitchFamily="34" charset="77"/>
              </a:rPr>
              <a:t>Main photo which represents page topic</a:t>
            </a:r>
          </a:p>
          <a:p>
            <a:pPr marL="285750" indent="-285750">
              <a:lnSpc>
                <a:spcPct val="150000"/>
              </a:lnSpc>
              <a:buFont typeface="Wingdings" pitchFamily="2" charset="2"/>
              <a:buChar char="q"/>
            </a:pPr>
            <a:r>
              <a:rPr lang="en-US" dirty="0">
                <a:latin typeface="Avenir Light" panose="020B0402020203020204" pitchFamily="34" charset="77"/>
              </a:rPr>
              <a:t>Links to companies that partner for transportation</a:t>
            </a:r>
          </a:p>
          <a:p>
            <a:pPr marL="285750" indent="-285750">
              <a:lnSpc>
                <a:spcPct val="150000"/>
              </a:lnSpc>
              <a:buFont typeface="Wingdings" pitchFamily="2" charset="2"/>
              <a:buChar char="q"/>
            </a:pPr>
            <a:r>
              <a:rPr lang="en-US" dirty="0">
                <a:latin typeface="Avenir Light" panose="020B0402020203020204" pitchFamily="34" charset="77"/>
              </a:rPr>
              <a:t>Map of the island</a:t>
            </a:r>
          </a:p>
          <a:p>
            <a:pPr marL="285750" indent="-285750">
              <a:lnSpc>
                <a:spcPct val="150000"/>
              </a:lnSpc>
              <a:buFont typeface="Wingdings" pitchFamily="2" charset="2"/>
              <a:buChar char="q"/>
            </a:pPr>
            <a:r>
              <a:rPr lang="en-US" dirty="0">
                <a:latin typeface="Avenir Light" panose="020B0402020203020204" pitchFamily="34" charset="77"/>
              </a:rPr>
              <a:t>Footer with privacy policy and social links</a:t>
            </a:r>
          </a:p>
        </p:txBody>
      </p:sp>
      <p:pic>
        <p:nvPicPr>
          <p:cNvPr id="12" name="Picture 11" descr="A black and yellow bicycle&#13;&#10;&#13;&#10;Description automatically generated">
            <a:extLst>
              <a:ext uri="{FF2B5EF4-FFF2-40B4-BE49-F238E27FC236}">
                <a16:creationId xmlns:a16="http://schemas.microsoft.com/office/drawing/2014/main" id="{BF8140A2-04EE-B648-AAB2-F207B158C7ED}"/>
              </a:ext>
            </a:extLst>
          </p:cNvPr>
          <p:cNvPicPr>
            <a:picLocks noChangeAspect="1"/>
          </p:cNvPicPr>
          <p:nvPr/>
        </p:nvPicPr>
        <p:blipFill>
          <a:blip r:embed="rId5"/>
          <a:stretch>
            <a:fillRect/>
          </a:stretch>
        </p:blipFill>
        <p:spPr>
          <a:xfrm>
            <a:off x="6210300" y="3428999"/>
            <a:ext cx="5092412" cy="3191245"/>
          </a:xfrm>
          <a:prstGeom prst="rect">
            <a:avLst/>
          </a:prstGeom>
          <a:ln>
            <a:solidFill>
              <a:schemeClr val="accent5">
                <a:lumMod val="75000"/>
              </a:schemeClr>
            </a:solidFill>
          </a:ln>
        </p:spPr>
      </p:pic>
    </p:spTree>
    <p:extLst>
      <p:ext uri="{BB962C8B-B14F-4D97-AF65-F5344CB8AC3E}">
        <p14:creationId xmlns:p14="http://schemas.microsoft.com/office/powerpoint/2010/main" val="1738548310"/>
      </p:ext>
    </p:extLst>
  </p:cSld>
  <p:clrMapOvr>
    <a:masterClrMapping/>
  </p:clrMapOvr>
  <p:transition spd="slow">
    <p:pull dir="rd"/>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4073551" cy="923330"/>
          </a:xfrm>
          <a:prstGeom prst="rect">
            <a:avLst/>
          </a:prstGeom>
          <a:noFill/>
        </p:spPr>
        <p:txBody>
          <a:bodyPr wrap="none" rtlCol="0">
            <a:spAutoFit/>
          </a:bodyPr>
          <a:lstStyle/>
          <a:p>
            <a:r>
              <a:rPr lang="en-US" sz="5400" dirty="0">
                <a:latin typeface="Avenir Light" panose="020B0402020203020204" pitchFamily="34" charset="77"/>
              </a:rPr>
              <a:t>Things to do</a:t>
            </a:r>
          </a:p>
        </p:txBody>
      </p:sp>
      <p:pic>
        <p:nvPicPr>
          <p:cNvPr id="5" name="Graphic 4" descr="Hike">
            <a:extLst>
              <a:ext uri="{FF2B5EF4-FFF2-40B4-BE49-F238E27FC236}">
                <a16:creationId xmlns:a16="http://schemas.microsoft.com/office/drawing/2014/main" id="{DB99DD80-AC53-6F40-94A8-ED7DE8A054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258180" y="358254"/>
            <a:ext cx="677918" cy="677918"/>
          </a:xfrm>
          <a:prstGeom prst="rect">
            <a:avLst/>
          </a:prstGeom>
        </p:spPr>
      </p:pic>
      <p:pic>
        <p:nvPicPr>
          <p:cNvPr id="4" name="Picture 3">
            <a:extLst>
              <a:ext uri="{FF2B5EF4-FFF2-40B4-BE49-F238E27FC236}">
                <a16:creationId xmlns:a16="http://schemas.microsoft.com/office/drawing/2014/main" id="{9AA03E93-04E1-1940-9B1E-8DB3436FBDB8}"/>
              </a:ext>
            </a:extLst>
          </p:cNvPr>
          <p:cNvPicPr>
            <a:picLocks noChangeAspect="1"/>
          </p:cNvPicPr>
          <p:nvPr/>
        </p:nvPicPr>
        <p:blipFill>
          <a:blip r:embed="rId4"/>
          <a:stretch>
            <a:fillRect/>
          </a:stretch>
        </p:blipFill>
        <p:spPr>
          <a:xfrm>
            <a:off x="312821" y="1130821"/>
            <a:ext cx="11730372" cy="5641792"/>
          </a:xfrm>
          <a:prstGeom prst="rect">
            <a:avLst/>
          </a:prstGeom>
        </p:spPr>
      </p:pic>
    </p:spTree>
    <p:extLst>
      <p:ext uri="{BB962C8B-B14F-4D97-AF65-F5344CB8AC3E}">
        <p14:creationId xmlns:p14="http://schemas.microsoft.com/office/powerpoint/2010/main" val="3780992009"/>
      </p:ext>
    </p:extLst>
  </p:cSld>
  <p:clrMapOvr>
    <a:masterClrMapping/>
  </p:clrMapOvr>
  <p:transition spd="slow">
    <p:pull dir="rd"/>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2826415" cy="923330"/>
          </a:xfrm>
          <a:prstGeom prst="rect">
            <a:avLst/>
          </a:prstGeom>
          <a:noFill/>
        </p:spPr>
        <p:txBody>
          <a:bodyPr wrap="none" rtlCol="0">
            <a:spAutoFit/>
          </a:bodyPr>
          <a:lstStyle/>
          <a:p>
            <a:r>
              <a:rPr lang="en-US" sz="5400" dirty="0">
                <a:latin typeface="Avenir Light" panose="020B0402020203020204" pitchFamily="34" charset="77"/>
              </a:rPr>
              <a:t>Business</a:t>
            </a:r>
          </a:p>
        </p:txBody>
      </p:sp>
      <p:pic>
        <p:nvPicPr>
          <p:cNvPr id="5" name="Graphic 4" descr="Employee Badge">
            <a:extLst>
              <a:ext uri="{FF2B5EF4-FFF2-40B4-BE49-F238E27FC236}">
                <a16:creationId xmlns:a16="http://schemas.microsoft.com/office/drawing/2014/main" id="{A80EF939-B0F6-A641-B0B3-6C66706AAB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9236" y="386311"/>
            <a:ext cx="677918" cy="677918"/>
          </a:xfrm>
          <a:prstGeom prst="rect">
            <a:avLst/>
          </a:prstGeom>
        </p:spPr>
      </p:pic>
      <p:pic>
        <p:nvPicPr>
          <p:cNvPr id="4" name="Picture 3">
            <a:extLst>
              <a:ext uri="{FF2B5EF4-FFF2-40B4-BE49-F238E27FC236}">
                <a16:creationId xmlns:a16="http://schemas.microsoft.com/office/drawing/2014/main" id="{7D824AB1-45EE-7A4C-B405-D6BF6B57D266}"/>
              </a:ext>
            </a:extLst>
          </p:cNvPr>
          <p:cNvPicPr>
            <a:picLocks noChangeAspect="1"/>
          </p:cNvPicPr>
          <p:nvPr/>
        </p:nvPicPr>
        <p:blipFill>
          <a:blip r:embed="rId5"/>
          <a:stretch>
            <a:fillRect/>
          </a:stretch>
        </p:blipFill>
        <p:spPr>
          <a:xfrm>
            <a:off x="216310" y="1064229"/>
            <a:ext cx="11975690" cy="5542397"/>
          </a:xfrm>
          <a:prstGeom prst="rect">
            <a:avLst/>
          </a:prstGeom>
        </p:spPr>
      </p:pic>
    </p:spTree>
    <p:extLst>
      <p:ext uri="{BB962C8B-B14F-4D97-AF65-F5344CB8AC3E}">
        <p14:creationId xmlns:p14="http://schemas.microsoft.com/office/powerpoint/2010/main" val="1119085914"/>
      </p:ext>
    </p:extLst>
  </p:cSld>
  <p:clrMapOvr>
    <a:masterClrMapping/>
  </p:clrMapOvr>
  <p:transition spd="slow">
    <p:pull dir="rd"/>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0741046F-AC12-BB40-AF53-C6E9DB6E1024}"/>
              </a:ext>
            </a:extLst>
          </p:cNvPr>
          <p:cNvCxnSpPr/>
          <p:nvPr/>
        </p:nvCxnSpPr>
        <p:spPr>
          <a:xfrm>
            <a:off x="1515979" y="2719138"/>
            <a:ext cx="9841832" cy="0"/>
          </a:xfrm>
          <a:prstGeom prst="line">
            <a:avLst/>
          </a:prstGeom>
          <a:ln>
            <a:solidFill>
              <a:srgbClr val="FF40FF"/>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713CABB-A4B2-D94B-9201-DCAF862A42C1}"/>
              </a:ext>
            </a:extLst>
          </p:cNvPr>
          <p:cNvPicPr>
            <a:picLocks noChangeAspect="1"/>
          </p:cNvPicPr>
          <p:nvPr/>
        </p:nvPicPr>
        <p:blipFill>
          <a:blip r:embed="rId2"/>
          <a:stretch>
            <a:fillRect/>
          </a:stretch>
        </p:blipFill>
        <p:spPr>
          <a:xfrm>
            <a:off x="386104" y="453191"/>
            <a:ext cx="4551945" cy="4551945"/>
          </a:xfrm>
          <a:prstGeom prst="rect">
            <a:avLst/>
          </a:prstGeom>
        </p:spPr>
      </p:pic>
      <p:sp>
        <p:nvSpPr>
          <p:cNvPr id="2" name="Title 1">
            <a:extLst>
              <a:ext uri="{FF2B5EF4-FFF2-40B4-BE49-F238E27FC236}">
                <a16:creationId xmlns:a16="http://schemas.microsoft.com/office/drawing/2014/main" id="{547E18B9-B7AF-CC48-AD56-D60ED5B9EC50}"/>
              </a:ext>
            </a:extLst>
          </p:cNvPr>
          <p:cNvSpPr>
            <a:spLocks noGrp="1"/>
          </p:cNvSpPr>
          <p:nvPr>
            <p:ph type="ctrTitle"/>
          </p:nvPr>
        </p:nvSpPr>
        <p:spPr>
          <a:xfrm>
            <a:off x="4380588" y="965199"/>
            <a:ext cx="6766078" cy="4927601"/>
          </a:xfrm>
          <a:noFill/>
        </p:spPr>
        <p:txBody>
          <a:bodyPr anchor="ctr">
            <a:normAutofit/>
          </a:bodyPr>
          <a:lstStyle/>
          <a:p>
            <a:pPr algn="r"/>
            <a:br>
              <a:rPr lang="en-US" sz="6600" b="1" dirty="0">
                <a:latin typeface="Avenir Black" panose="02000503020000020003" pitchFamily="2" charset="0"/>
              </a:rPr>
            </a:br>
            <a:r>
              <a:rPr lang="en-US" sz="6600" b="1" dirty="0">
                <a:latin typeface="Avenir Black" panose="02000503020000020003" pitchFamily="2" charset="0"/>
              </a:rPr>
              <a:t>Guerilla</a:t>
            </a:r>
            <a:br>
              <a:rPr lang="en-US" sz="6600" b="1" dirty="0">
                <a:latin typeface="Avenir Black" panose="02000503020000020003" pitchFamily="2" charset="0"/>
              </a:rPr>
            </a:br>
            <a:r>
              <a:rPr lang="en-US" sz="6600" b="1" dirty="0">
                <a:latin typeface="Avenir Black" panose="02000503020000020003" pitchFamily="2" charset="0"/>
              </a:rPr>
              <a:t>Testing</a:t>
            </a:r>
            <a:br>
              <a:rPr lang="en-US" sz="6600" b="1" dirty="0">
                <a:solidFill>
                  <a:schemeClr val="tx1">
                    <a:lumMod val="85000"/>
                    <a:lumOff val="15000"/>
                  </a:schemeClr>
                </a:solidFill>
                <a:latin typeface="Avenir Black" panose="02000503020000020003" pitchFamily="2" charset="0"/>
              </a:rPr>
            </a:br>
            <a:br>
              <a:rPr lang="en-US" sz="6600" b="1" dirty="0">
                <a:solidFill>
                  <a:schemeClr val="tx1">
                    <a:lumMod val="85000"/>
                    <a:lumOff val="15000"/>
                  </a:schemeClr>
                </a:solidFill>
                <a:latin typeface="Avenir Black" panose="02000503020000020003" pitchFamily="2" charset="0"/>
              </a:rPr>
            </a:br>
            <a:br>
              <a:rPr lang="en-US" sz="5400" dirty="0">
                <a:solidFill>
                  <a:schemeClr val="tx1">
                    <a:lumMod val="85000"/>
                    <a:lumOff val="15000"/>
                  </a:schemeClr>
                </a:solidFill>
              </a:rPr>
            </a:br>
            <a:endParaRPr lang="en-US" sz="3200" dirty="0">
              <a:solidFill>
                <a:schemeClr val="tx1">
                  <a:lumMod val="85000"/>
                  <a:lumOff val="15000"/>
                </a:schemeClr>
              </a:solidFill>
              <a:latin typeface="Avenir Light" panose="020B0402020203020204" pitchFamily="34" charset="77"/>
            </a:endParaRPr>
          </a:p>
        </p:txBody>
      </p:sp>
    </p:spTree>
    <p:extLst>
      <p:ext uri="{BB962C8B-B14F-4D97-AF65-F5344CB8AC3E}">
        <p14:creationId xmlns:p14="http://schemas.microsoft.com/office/powerpoint/2010/main" val="2200729028"/>
      </p:ext>
    </p:extLst>
  </p:cSld>
  <p:clrMapOvr>
    <a:masterClrMapping/>
  </p:clrMapOvr>
  <p:transition spd="slow">
    <p:pull dir="rd"/>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1863011" cy="923330"/>
          </a:xfrm>
          <a:prstGeom prst="rect">
            <a:avLst/>
          </a:prstGeom>
          <a:noFill/>
        </p:spPr>
        <p:txBody>
          <a:bodyPr wrap="none" rtlCol="0">
            <a:spAutoFit/>
          </a:bodyPr>
          <a:lstStyle/>
          <a:p>
            <a:r>
              <a:rPr lang="en-US" sz="5400" dirty="0">
                <a:latin typeface="Avenir Light" panose="020B0402020203020204" pitchFamily="34" charset="77"/>
              </a:rPr>
              <a:t>Users</a:t>
            </a:r>
          </a:p>
        </p:txBody>
      </p:sp>
      <p:pic>
        <p:nvPicPr>
          <p:cNvPr id="3" name="Picture 2">
            <a:extLst>
              <a:ext uri="{FF2B5EF4-FFF2-40B4-BE49-F238E27FC236}">
                <a16:creationId xmlns:a16="http://schemas.microsoft.com/office/drawing/2014/main" id="{FD53C95F-5D14-DD4F-91EA-44182F3B2A8D}"/>
              </a:ext>
            </a:extLst>
          </p:cNvPr>
          <p:cNvPicPr>
            <a:picLocks noChangeAspect="1"/>
          </p:cNvPicPr>
          <p:nvPr/>
        </p:nvPicPr>
        <p:blipFill>
          <a:blip r:embed="rId2"/>
          <a:stretch>
            <a:fillRect/>
          </a:stretch>
        </p:blipFill>
        <p:spPr>
          <a:xfrm>
            <a:off x="1571085" y="1915732"/>
            <a:ext cx="1664138" cy="1664138"/>
          </a:xfrm>
          <a:prstGeom prst="rect">
            <a:avLst/>
          </a:prstGeom>
        </p:spPr>
      </p:pic>
      <p:pic>
        <p:nvPicPr>
          <p:cNvPr id="6" name="Picture 5" descr="A close up of a logo&#13;&#10;&#13;&#10;Description automatically generated">
            <a:extLst>
              <a:ext uri="{FF2B5EF4-FFF2-40B4-BE49-F238E27FC236}">
                <a16:creationId xmlns:a16="http://schemas.microsoft.com/office/drawing/2014/main" id="{5012189E-DD12-794B-A8DB-A78ECEC50CCF}"/>
              </a:ext>
            </a:extLst>
          </p:cNvPr>
          <p:cNvPicPr>
            <a:picLocks noChangeAspect="1"/>
          </p:cNvPicPr>
          <p:nvPr/>
        </p:nvPicPr>
        <p:blipFill>
          <a:blip r:embed="rId3"/>
          <a:stretch>
            <a:fillRect/>
          </a:stretch>
        </p:blipFill>
        <p:spPr>
          <a:xfrm>
            <a:off x="4919506" y="1915732"/>
            <a:ext cx="1664138" cy="1664138"/>
          </a:xfrm>
          <a:prstGeom prst="rect">
            <a:avLst/>
          </a:prstGeom>
        </p:spPr>
      </p:pic>
      <p:pic>
        <p:nvPicPr>
          <p:cNvPr id="8" name="Picture 7" descr="A picture containing vector graphics&#13;&#10;&#13;&#10;Description automatically generated">
            <a:extLst>
              <a:ext uri="{FF2B5EF4-FFF2-40B4-BE49-F238E27FC236}">
                <a16:creationId xmlns:a16="http://schemas.microsoft.com/office/drawing/2014/main" id="{4B80B601-B011-554A-A4EA-BAC2914E5C3F}"/>
              </a:ext>
            </a:extLst>
          </p:cNvPr>
          <p:cNvPicPr>
            <a:picLocks noChangeAspect="1"/>
          </p:cNvPicPr>
          <p:nvPr/>
        </p:nvPicPr>
        <p:blipFill>
          <a:blip r:embed="rId4"/>
          <a:stretch>
            <a:fillRect/>
          </a:stretch>
        </p:blipFill>
        <p:spPr>
          <a:xfrm>
            <a:off x="8267927" y="1915732"/>
            <a:ext cx="1664138" cy="1664138"/>
          </a:xfrm>
          <a:prstGeom prst="rect">
            <a:avLst/>
          </a:prstGeom>
        </p:spPr>
      </p:pic>
      <p:sp>
        <p:nvSpPr>
          <p:cNvPr id="2" name="TextBox 1">
            <a:extLst>
              <a:ext uri="{FF2B5EF4-FFF2-40B4-BE49-F238E27FC236}">
                <a16:creationId xmlns:a16="http://schemas.microsoft.com/office/drawing/2014/main" id="{BDC53B16-720C-B84A-8CC6-B82A923BDD0E}"/>
              </a:ext>
            </a:extLst>
          </p:cNvPr>
          <p:cNvSpPr txBox="1"/>
          <p:nvPr/>
        </p:nvSpPr>
        <p:spPr>
          <a:xfrm>
            <a:off x="1571085" y="3859078"/>
            <a:ext cx="2971198" cy="2308324"/>
          </a:xfrm>
          <a:prstGeom prst="rect">
            <a:avLst/>
          </a:prstGeom>
          <a:noFill/>
        </p:spPr>
        <p:txBody>
          <a:bodyPr wrap="none" rtlCol="0">
            <a:spAutoFit/>
          </a:bodyPr>
          <a:lstStyle/>
          <a:p>
            <a:r>
              <a:rPr lang="en-US" dirty="0">
                <a:latin typeface="Avenir Light" panose="020B0402020203020204" pitchFamily="34" charset="77"/>
              </a:rPr>
              <a:t>Name:  Elio (1)</a:t>
            </a:r>
          </a:p>
          <a:p>
            <a:r>
              <a:rPr lang="en-US" dirty="0">
                <a:latin typeface="Avenir Light" panose="020B0402020203020204" pitchFamily="34" charset="77"/>
              </a:rPr>
              <a:t>Age:  33</a:t>
            </a:r>
          </a:p>
          <a:p>
            <a:r>
              <a:rPr lang="en-US" dirty="0">
                <a:latin typeface="Avenir Light" panose="020B0402020203020204" pitchFamily="34" charset="77"/>
              </a:rPr>
              <a:t>Occupation:  Film</a:t>
            </a:r>
          </a:p>
          <a:p>
            <a:r>
              <a:rPr lang="en-US" dirty="0">
                <a:latin typeface="Avenir Light" panose="020B0402020203020204" pitchFamily="34" charset="77"/>
              </a:rPr>
              <a:t>Key thoughts:   Thinks</a:t>
            </a:r>
          </a:p>
          <a:p>
            <a:r>
              <a:rPr lang="en-US" dirty="0">
                <a:latin typeface="Avenir Light" panose="020B0402020203020204" pitchFamily="34" charset="77"/>
              </a:rPr>
              <a:t>the social media icons</a:t>
            </a:r>
          </a:p>
          <a:p>
            <a:r>
              <a:rPr lang="en-US" dirty="0">
                <a:latin typeface="Avenir Light" panose="020B0402020203020204" pitchFamily="34" charset="77"/>
              </a:rPr>
              <a:t>should be in the navigation</a:t>
            </a:r>
          </a:p>
          <a:p>
            <a:r>
              <a:rPr lang="en-US" dirty="0">
                <a:latin typeface="Avenir Light" panose="020B0402020203020204" pitchFamily="34" charset="77"/>
              </a:rPr>
              <a:t>bar.</a:t>
            </a:r>
          </a:p>
          <a:p>
            <a:r>
              <a:rPr lang="en-US" dirty="0">
                <a:latin typeface="Avenir Light" panose="020B0402020203020204" pitchFamily="34" charset="77"/>
              </a:rPr>
              <a:t>Actionable:  Yes</a:t>
            </a:r>
          </a:p>
        </p:txBody>
      </p:sp>
      <p:sp>
        <p:nvSpPr>
          <p:cNvPr id="7" name="TextBox 6">
            <a:extLst>
              <a:ext uri="{FF2B5EF4-FFF2-40B4-BE49-F238E27FC236}">
                <a16:creationId xmlns:a16="http://schemas.microsoft.com/office/drawing/2014/main" id="{C5D27C4E-8210-CD45-BF45-DA11CCB73FB9}"/>
              </a:ext>
            </a:extLst>
          </p:cNvPr>
          <p:cNvSpPr txBox="1"/>
          <p:nvPr/>
        </p:nvSpPr>
        <p:spPr>
          <a:xfrm>
            <a:off x="4919506" y="3859078"/>
            <a:ext cx="2825069" cy="2031325"/>
          </a:xfrm>
          <a:prstGeom prst="rect">
            <a:avLst/>
          </a:prstGeom>
          <a:noFill/>
        </p:spPr>
        <p:txBody>
          <a:bodyPr wrap="none" rtlCol="0">
            <a:spAutoFit/>
          </a:bodyPr>
          <a:lstStyle/>
          <a:p>
            <a:r>
              <a:rPr lang="en-US" dirty="0">
                <a:latin typeface="Avenir Light" panose="020B0402020203020204" pitchFamily="34" charset="77"/>
              </a:rPr>
              <a:t>Name:  Pam (2)</a:t>
            </a:r>
          </a:p>
          <a:p>
            <a:r>
              <a:rPr lang="en-US" dirty="0">
                <a:latin typeface="Avenir Light" panose="020B0402020203020204" pitchFamily="34" charset="77"/>
              </a:rPr>
              <a:t>Age:  63</a:t>
            </a:r>
          </a:p>
          <a:p>
            <a:r>
              <a:rPr lang="en-US" dirty="0">
                <a:latin typeface="Avenir Light" panose="020B0402020203020204" pitchFamily="34" charset="77"/>
              </a:rPr>
              <a:t>Occupation:  Sales</a:t>
            </a:r>
          </a:p>
          <a:p>
            <a:r>
              <a:rPr lang="en-US" dirty="0">
                <a:latin typeface="Avenir Light" panose="020B0402020203020204" pitchFamily="34" charset="77"/>
              </a:rPr>
              <a:t>Key thoughts:  Wants</a:t>
            </a:r>
          </a:p>
          <a:p>
            <a:r>
              <a:rPr lang="en-US" dirty="0">
                <a:latin typeface="Avenir Light" panose="020B0402020203020204" pitchFamily="34" charset="77"/>
              </a:rPr>
              <a:t>to see restaurants on </a:t>
            </a:r>
          </a:p>
          <a:p>
            <a:r>
              <a:rPr lang="en-US" dirty="0">
                <a:latin typeface="Avenir Light" panose="020B0402020203020204" pitchFamily="34" charset="77"/>
              </a:rPr>
              <a:t>the “Things To Do” page.</a:t>
            </a:r>
          </a:p>
          <a:p>
            <a:r>
              <a:rPr lang="en-US" dirty="0">
                <a:latin typeface="Avenir Light" panose="020B0402020203020204" pitchFamily="34" charset="77"/>
              </a:rPr>
              <a:t>Actionable:  Yes</a:t>
            </a:r>
          </a:p>
        </p:txBody>
      </p:sp>
      <p:sp>
        <p:nvSpPr>
          <p:cNvPr id="10" name="TextBox 9">
            <a:extLst>
              <a:ext uri="{FF2B5EF4-FFF2-40B4-BE49-F238E27FC236}">
                <a16:creationId xmlns:a16="http://schemas.microsoft.com/office/drawing/2014/main" id="{E86703FF-41B5-0D40-8D99-EDC6B16687B4}"/>
              </a:ext>
            </a:extLst>
          </p:cNvPr>
          <p:cNvSpPr txBox="1"/>
          <p:nvPr/>
        </p:nvSpPr>
        <p:spPr>
          <a:xfrm>
            <a:off x="8267927" y="3859078"/>
            <a:ext cx="2770310" cy="2308324"/>
          </a:xfrm>
          <a:prstGeom prst="rect">
            <a:avLst/>
          </a:prstGeom>
          <a:noFill/>
        </p:spPr>
        <p:txBody>
          <a:bodyPr wrap="none" rtlCol="0">
            <a:spAutoFit/>
          </a:bodyPr>
          <a:lstStyle/>
          <a:p>
            <a:r>
              <a:rPr lang="en-US" dirty="0">
                <a:latin typeface="Avenir Light" panose="020B0402020203020204" pitchFamily="34" charset="77"/>
              </a:rPr>
              <a:t>Name:  Jim (3)</a:t>
            </a:r>
          </a:p>
          <a:p>
            <a:r>
              <a:rPr lang="en-US" dirty="0">
                <a:latin typeface="Avenir Light" panose="020B0402020203020204" pitchFamily="34" charset="77"/>
              </a:rPr>
              <a:t>Age:  67</a:t>
            </a:r>
          </a:p>
          <a:p>
            <a:r>
              <a:rPr lang="en-US" dirty="0">
                <a:latin typeface="Avenir Light" panose="020B0402020203020204" pitchFamily="34" charset="77"/>
              </a:rPr>
              <a:t>Occupation:  Retired</a:t>
            </a:r>
          </a:p>
          <a:p>
            <a:r>
              <a:rPr lang="en-US" dirty="0">
                <a:latin typeface="Avenir Light" panose="020B0402020203020204" pitchFamily="34" charset="77"/>
              </a:rPr>
              <a:t>Key thoughts:  Has no</a:t>
            </a:r>
          </a:p>
          <a:p>
            <a:r>
              <a:rPr lang="en-US" dirty="0">
                <a:latin typeface="Avenir Light" panose="020B0402020203020204" pitchFamily="34" charset="77"/>
              </a:rPr>
              <a:t>opinion.  He’s hungry.</a:t>
            </a:r>
          </a:p>
          <a:p>
            <a:r>
              <a:rPr lang="en-US" dirty="0">
                <a:latin typeface="Avenir Light" panose="020B0402020203020204" pitchFamily="34" charset="77"/>
              </a:rPr>
              <a:t>Thinks sports bars should</a:t>
            </a:r>
          </a:p>
          <a:p>
            <a:r>
              <a:rPr lang="en-US" dirty="0">
                <a:latin typeface="Avenir Light" panose="020B0402020203020204" pitchFamily="34" charset="77"/>
              </a:rPr>
              <a:t>be featured.</a:t>
            </a:r>
          </a:p>
          <a:p>
            <a:r>
              <a:rPr lang="en-US" dirty="0">
                <a:latin typeface="Avenir Light" panose="020B0402020203020204" pitchFamily="34" charset="77"/>
              </a:rPr>
              <a:t>Actionable:  Yes</a:t>
            </a:r>
          </a:p>
        </p:txBody>
      </p:sp>
    </p:spTree>
    <p:extLst>
      <p:ext uri="{BB962C8B-B14F-4D97-AF65-F5344CB8AC3E}">
        <p14:creationId xmlns:p14="http://schemas.microsoft.com/office/powerpoint/2010/main" val="1223533838"/>
      </p:ext>
    </p:extLst>
  </p:cSld>
  <p:clrMapOvr>
    <a:masterClrMapping/>
  </p:clrMapOvr>
  <p:transition spd="slow">
    <p:pull dir="rd"/>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3044423" cy="923330"/>
          </a:xfrm>
          <a:prstGeom prst="rect">
            <a:avLst/>
          </a:prstGeom>
          <a:noFill/>
        </p:spPr>
        <p:txBody>
          <a:bodyPr wrap="none" rtlCol="0">
            <a:spAutoFit/>
          </a:bodyPr>
          <a:lstStyle/>
          <a:p>
            <a:r>
              <a:rPr lang="en-US" sz="5400" dirty="0">
                <a:latin typeface="Avenir Light" panose="020B0402020203020204" pitchFamily="34" charset="77"/>
              </a:rPr>
              <a:t>Summary</a:t>
            </a:r>
          </a:p>
        </p:txBody>
      </p:sp>
      <p:sp>
        <p:nvSpPr>
          <p:cNvPr id="3" name="TextBox 2">
            <a:extLst>
              <a:ext uri="{FF2B5EF4-FFF2-40B4-BE49-F238E27FC236}">
                <a16:creationId xmlns:a16="http://schemas.microsoft.com/office/drawing/2014/main" id="{2F78E0EA-5891-4449-9534-EDC638C7540C}"/>
              </a:ext>
            </a:extLst>
          </p:cNvPr>
          <p:cNvSpPr txBox="1"/>
          <p:nvPr/>
        </p:nvSpPr>
        <p:spPr>
          <a:xfrm>
            <a:off x="693174" y="3785338"/>
            <a:ext cx="11105536" cy="2800767"/>
          </a:xfrm>
          <a:prstGeom prst="rect">
            <a:avLst/>
          </a:prstGeom>
          <a:noFill/>
        </p:spPr>
        <p:txBody>
          <a:bodyPr wrap="square" rtlCol="0">
            <a:spAutoFit/>
          </a:bodyPr>
          <a:lstStyle/>
          <a:p>
            <a:r>
              <a:rPr lang="en-US" sz="1600" dirty="0">
                <a:latin typeface="Avenir Light" panose="020B0402020203020204" pitchFamily="34" charset="77"/>
              </a:rPr>
              <a:t>The overall feedback of the user testing was positive.  </a:t>
            </a:r>
          </a:p>
          <a:p>
            <a:endParaRPr lang="en-US" sz="1600" dirty="0">
              <a:latin typeface="Avenir Light" panose="020B0402020203020204" pitchFamily="34" charset="77"/>
            </a:endParaRPr>
          </a:p>
          <a:p>
            <a:r>
              <a:rPr lang="en-US" sz="1600" dirty="0">
                <a:latin typeface="Avenir Light" panose="020B0402020203020204" pitchFamily="34" charset="77"/>
              </a:rPr>
              <a:t>All three users loved the idea of the website remaining simple and easy to follow.  User 1 thought that the social media links would be better at the top, but would be fine with them staying at the bottom.  He also thinks that on the “Transportation” page, the links should be rearranged in order of importance:  Airport shuttle, car rental, scooter rental, bicycle share.</a:t>
            </a:r>
          </a:p>
          <a:p>
            <a:endParaRPr lang="en-US" sz="1600" dirty="0">
              <a:latin typeface="Avenir Light" panose="020B0402020203020204" pitchFamily="34" charset="77"/>
            </a:endParaRPr>
          </a:p>
          <a:p>
            <a:r>
              <a:rPr lang="en-US" sz="1600" dirty="0">
                <a:latin typeface="Avenir Light" panose="020B0402020203020204" pitchFamily="34" charset="77"/>
              </a:rPr>
              <a:t>User 2 believes that restaurants should be a main feature on the “Things to do” page.  She also loved the simplicity of the site and said it was easy to follow and the follow worked just fine.  She said she would prefer a different icon for the “social media” link.  User 3 wanted a snack and thought sports bars should be the most important thing on the “Things To Do” page.</a:t>
            </a:r>
          </a:p>
        </p:txBody>
      </p:sp>
      <p:pic>
        <p:nvPicPr>
          <p:cNvPr id="5" name="Picture 4">
            <a:extLst>
              <a:ext uri="{FF2B5EF4-FFF2-40B4-BE49-F238E27FC236}">
                <a16:creationId xmlns:a16="http://schemas.microsoft.com/office/drawing/2014/main" id="{1391A95C-1673-A640-9149-92806A41A90E}"/>
              </a:ext>
            </a:extLst>
          </p:cNvPr>
          <p:cNvPicPr>
            <a:picLocks noChangeAspect="1"/>
          </p:cNvPicPr>
          <p:nvPr/>
        </p:nvPicPr>
        <p:blipFill>
          <a:blip r:embed="rId2"/>
          <a:stretch>
            <a:fillRect/>
          </a:stretch>
        </p:blipFill>
        <p:spPr>
          <a:xfrm>
            <a:off x="3914980" y="603741"/>
            <a:ext cx="4661924" cy="3070245"/>
          </a:xfrm>
          <a:prstGeom prst="rect">
            <a:avLst/>
          </a:prstGeom>
        </p:spPr>
      </p:pic>
    </p:spTree>
    <p:extLst>
      <p:ext uri="{BB962C8B-B14F-4D97-AF65-F5344CB8AC3E}">
        <p14:creationId xmlns:p14="http://schemas.microsoft.com/office/powerpoint/2010/main" val="2406517664"/>
      </p:ext>
    </p:extLst>
  </p:cSld>
  <p:clrMapOvr>
    <a:masterClrMapping/>
  </p:clrMapOvr>
  <p:transition spd="slow">
    <p:pull dir="rd"/>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7563096" cy="923330"/>
          </a:xfrm>
          <a:prstGeom prst="rect">
            <a:avLst/>
          </a:prstGeom>
          <a:noFill/>
        </p:spPr>
        <p:txBody>
          <a:bodyPr wrap="none" rtlCol="0">
            <a:spAutoFit/>
          </a:bodyPr>
          <a:lstStyle/>
          <a:p>
            <a:r>
              <a:rPr lang="en-US" sz="5400" dirty="0">
                <a:latin typeface="Avenir Light" panose="020B0402020203020204" pitchFamily="34" charset="77"/>
              </a:rPr>
              <a:t>Incorporating Feedback</a:t>
            </a:r>
          </a:p>
        </p:txBody>
      </p:sp>
      <p:sp>
        <p:nvSpPr>
          <p:cNvPr id="3" name="TextBox 2">
            <a:extLst>
              <a:ext uri="{FF2B5EF4-FFF2-40B4-BE49-F238E27FC236}">
                <a16:creationId xmlns:a16="http://schemas.microsoft.com/office/drawing/2014/main" id="{61AA9392-E40B-DA45-90D0-A9E953984BB9}"/>
              </a:ext>
            </a:extLst>
          </p:cNvPr>
          <p:cNvSpPr txBox="1"/>
          <p:nvPr/>
        </p:nvSpPr>
        <p:spPr>
          <a:xfrm>
            <a:off x="794020" y="4767581"/>
            <a:ext cx="11105536" cy="1569660"/>
          </a:xfrm>
          <a:prstGeom prst="rect">
            <a:avLst/>
          </a:prstGeom>
          <a:noFill/>
        </p:spPr>
        <p:txBody>
          <a:bodyPr wrap="square" rtlCol="0">
            <a:spAutoFit/>
          </a:bodyPr>
          <a:lstStyle/>
          <a:p>
            <a:r>
              <a:rPr lang="en-US" sz="1600" dirty="0">
                <a:latin typeface="Avenir Light" panose="020B0402020203020204" pitchFamily="34" charset="77"/>
              </a:rPr>
              <a:t>All their suggestions are easy to implement.</a:t>
            </a:r>
          </a:p>
          <a:p>
            <a:endParaRPr lang="en-US" sz="1600" dirty="0">
              <a:latin typeface="Avenir Light" panose="020B0402020203020204" pitchFamily="34" charset="77"/>
            </a:endParaRPr>
          </a:p>
          <a:p>
            <a:r>
              <a:rPr lang="en-US" sz="1600" dirty="0">
                <a:latin typeface="Avenir Light" panose="020B0402020203020204" pitchFamily="34" charset="77"/>
              </a:rPr>
              <a:t>The suggestion regarding putting the social links in the top page, I’m not going to implement.  I think they will be fine in the footer.  I will change the icon for the social media so it’s not a megaphone, per User 2’s request.  I will also make sure that restaurants are prominently featured on the “Things to do” page.  Lastly, I will rearrange the links on the “Transportation” page to be in order by how the guest would probably be needing them, per User 1’s request.</a:t>
            </a:r>
          </a:p>
        </p:txBody>
      </p:sp>
      <p:pic>
        <p:nvPicPr>
          <p:cNvPr id="5" name="Picture 4">
            <a:extLst>
              <a:ext uri="{FF2B5EF4-FFF2-40B4-BE49-F238E27FC236}">
                <a16:creationId xmlns:a16="http://schemas.microsoft.com/office/drawing/2014/main" id="{312A7A26-28D6-CC4C-986D-D61D56618D33}"/>
              </a:ext>
            </a:extLst>
          </p:cNvPr>
          <p:cNvPicPr>
            <a:picLocks noChangeAspect="1"/>
          </p:cNvPicPr>
          <p:nvPr/>
        </p:nvPicPr>
        <p:blipFill>
          <a:blip r:embed="rId2"/>
          <a:stretch>
            <a:fillRect/>
          </a:stretch>
        </p:blipFill>
        <p:spPr>
          <a:xfrm>
            <a:off x="3755578" y="1248728"/>
            <a:ext cx="5182419" cy="3368572"/>
          </a:xfrm>
          <a:prstGeom prst="rect">
            <a:avLst/>
          </a:prstGeom>
        </p:spPr>
      </p:pic>
    </p:spTree>
    <p:extLst>
      <p:ext uri="{BB962C8B-B14F-4D97-AF65-F5344CB8AC3E}">
        <p14:creationId xmlns:p14="http://schemas.microsoft.com/office/powerpoint/2010/main" val="4266446649"/>
      </p:ext>
    </p:extLst>
  </p:cSld>
  <p:clrMapOvr>
    <a:masterClrMapping/>
  </p:clrMapOvr>
  <p:transition spd="slow">
    <p:pull dir="rd"/>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0741046F-AC12-BB40-AF53-C6E9DB6E1024}"/>
              </a:ext>
            </a:extLst>
          </p:cNvPr>
          <p:cNvCxnSpPr/>
          <p:nvPr/>
        </p:nvCxnSpPr>
        <p:spPr>
          <a:xfrm>
            <a:off x="1515979" y="2719138"/>
            <a:ext cx="9841832" cy="0"/>
          </a:xfrm>
          <a:prstGeom prst="line">
            <a:avLst/>
          </a:prstGeom>
          <a:ln>
            <a:solidFill>
              <a:srgbClr val="FF40FF"/>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713CABB-A4B2-D94B-9201-DCAF862A42C1}"/>
              </a:ext>
            </a:extLst>
          </p:cNvPr>
          <p:cNvPicPr>
            <a:picLocks noChangeAspect="1"/>
          </p:cNvPicPr>
          <p:nvPr/>
        </p:nvPicPr>
        <p:blipFill>
          <a:blip r:embed="rId2"/>
          <a:stretch>
            <a:fillRect/>
          </a:stretch>
        </p:blipFill>
        <p:spPr>
          <a:xfrm>
            <a:off x="386104" y="453191"/>
            <a:ext cx="4551945" cy="4551945"/>
          </a:xfrm>
          <a:prstGeom prst="rect">
            <a:avLst/>
          </a:prstGeom>
        </p:spPr>
      </p:pic>
      <p:sp>
        <p:nvSpPr>
          <p:cNvPr id="2" name="Title 1">
            <a:extLst>
              <a:ext uri="{FF2B5EF4-FFF2-40B4-BE49-F238E27FC236}">
                <a16:creationId xmlns:a16="http://schemas.microsoft.com/office/drawing/2014/main" id="{547E18B9-B7AF-CC48-AD56-D60ED5B9EC50}"/>
              </a:ext>
            </a:extLst>
          </p:cNvPr>
          <p:cNvSpPr>
            <a:spLocks noGrp="1"/>
          </p:cNvSpPr>
          <p:nvPr>
            <p:ph type="ctrTitle"/>
          </p:nvPr>
        </p:nvSpPr>
        <p:spPr>
          <a:xfrm>
            <a:off x="4380588" y="965199"/>
            <a:ext cx="6766078" cy="4927601"/>
          </a:xfrm>
          <a:noFill/>
        </p:spPr>
        <p:txBody>
          <a:bodyPr anchor="ctr">
            <a:normAutofit/>
          </a:bodyPr>
          <a:lstStyle/>
          <a:p>
            <a:pPr algn="r"/>
            <a:r>
              <a:rPr lang="en-US" sz="6600" b="1" dirty="0">
                <a:latin typeface="Avenir Black" panose="02000503020000020003" pitchFamily="2" charset="0"/>
              </a:rPr>
              <a:t>Timeline</a:t>
            </a:r>
            <a:br>
              <a:rPr lang="en-US" sz="6600" b="1" dirty="0">
                <a:solidFill>
                  <a:schemeClr val="tx1">
                    <a:lumMod val="85000"/>
                    <a:lumOff val="15000"/>
                  </a:schemeClr>
                </a:solidFill>
                <a:latin typeface="Avenir Black" panose="02000503020000020003" pitchFamily="2" charset="0"/>
              </a:rPr>
            </a:br>
            <a:br>
              <a:rPr lang="en-US" sz="6600" b="1" dirty="0">
                <a:solidFill>
                  <a:schemeClr val="tx1">
                    <a:lumMod val="85000"/>
                    <a:lumOff val="15000"/>
                  </a:schemeClr>
                </a:solidFill>
                <a:latin typeface="Avenir Black" panose="02000503020000020003" pitchFamily="2" charset="0"/>
              </a:rPr>
            </a:br>
            <a:br>
              <a:rPr lang="en-US" sz="5400" dirty="0">
                <a:solidFill>
                  <a:schemeClr val="tx1">
                    <a:lumMod val="85000"/>
                    <a:lumOff val="15000"/>
                  </a:schemeClr>
                </a:solidFill>
              </a:rPr>
            </a:br>
            <a:endParaRPr lang="en-US" sz="3200" dirty="0">
              <a:solidFill>
                <a:schemeClr val="tx1">
                  <a:lumMod val="85000"/>
                  <a:lumOff val="15000"/>
                </a:schemeClr>
              </a:solidFill>
              <a:latin typeface="Avenir Light" panose="020B0402020203020204" pitchFamily="34" charset="77"/>
            </a:endParaRPr>
          </a:p>
        </p:txBody>
      </p:sp>
    </p:spTree>
    <p:extLst>
      <p:ext uri="{BB962C8B-B14F-4D97-AF65-F5344CB8AC3E}">
        <p14:creationId xmlns:p14="http://schemas.microsoft.com/office/powerpoint/2010/main" val="603025001"/>
      </p:ext>
    </p:extLst>
  </p:cSld>
  <p:clrMapOvr>
    <a:masterClrMapping/>
  </p:clrMapOvr>
  <p:transition spd="slow">
    <p:pull dir="rd"/>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0741046F-AC12-BB40-AF53-C6E9DB6E1024}"/>
              </a:ext>
            </a:extLst>
          </p:cNvPr>
          <p:cNvCxnSpPr/>
          <p:nvPr/>
        </p:nvCxnSpPr>
        <p:spPr>
          <a:xfrm>
            <a:off x="1515979" y="2719138"/>
            <a:ext cx="9841832" cy="0"/>
          </a:xfrm>
          <a:prstGeom prst="line">
            <a:avLst/>
          </a:prstGeom>
          <a:ln>
            <a:solidFill>
              <a:srgbClr val="FF40FF"/>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713CABB-A4B2-D94B-9201-DCAF862A42C1}"/>
              </a:ext>
            </a:extLst>
          </p:cNvPr>
          <p:cNvPicPr>
            <a:picLocks noChangeAspect="1"/>
          </p:cNvPicPr>
          <p:nvPr/>
        </p:nvPicPr>
        <p:blipFill>
          <a:blip r:embed="rId2"/>
          <a:stretch>
            <a:fillRect/>
          </a:stretch>
        </p:blipFill>
        <p:spPr>
          <a:xfrm>
            <a:off x="386104" y="453191"/>
            <a:ext cx="4551945" cy="4551945"/>
          </a:xfrm>
          <a:prstGeom prst="rect">
            <a:avLst/>
          </a:prstGeom>
        </p:spPr>
      </p:pic>
      <p:sp>
        <p:nvSpPr>
          <p:cNvPr id="2" name="Title 1">
            <a:extLst>
              <a:ext uri="{FF2B5EF4-FFF2-40B4-BE49-F238E27FC236}">
                <a16:creationId xmlns:a16="http://schemas.microsoft.com/office/drawing/2014/main" id="{547E18B9-B7AF-CC48-AD56-D60ED5B9EC50}"/>
              </a:ext>
            </a:extLst>
          </p:cNvPr>
          <p:cNvSpPr>
            <a:spLocks noGrp="1"/>
          </p:cNvSpPr>
          <p:nvPr>
            <p:ph type="ctrTitle"/>
          </p:nvPr>
        </p:nvSpPr>
        <p:spPr>
          <a:xfrm>
            <a:off x="4380588" y="965199"/>
            <a:ext cx="6766078" cy="4927601"/>
          </a:xfrm>
          <a:noFill/>
        </p:spPr>
        <p:txBody>
          <a:bodyPr anchor="ctr">
            <a:normAutofit fontScale="90000"/>
          </a:bodyPr>
          <a:lstStyle/>
          <a:p>
            <a:pPr algn="r"/>
            <a:br>
              <a:rPr lang="en-US" sz="6600" b="1" dirty="0">
                <a:latin typeface="Avenir Black" panose="02000503020000020003" pitchFamily="2" charset="0"/>
              </a:rPr>
            </a:br>
            <a:br>
              <a:rPr lang="en-US" sz="6600" b="1" dirty="0">
                <a:latin typeface="Avenir Black" panose="02000503020000020003" pitchFamily="2" charset="0"/>
              </a:rPr>
            </a:br>
            <a:r>
              <a:rPr lang="en-US" sz="7300" b="1" dirty="0">
                <a:latin typeface="Avenir Black" panose="02000503020000020003" pitchFamily="2" charset="0"/>
              </a:rPr>
              <a:t>Initial</a:t>
            </a:r>
            <a:br>
              <a:rPr lang="en-US" sz="7300" b="1" dirty="0">
                <a:latin typeface="Avenir Black" panose="02000503020000020003" pitchFamily="2" charset="0"/>
              </a:rPr>
            </a:br>
            <a:r>
              <a:rPr lang="en-US" sz="7300" b="1" dirty="0">
                <a:latin typeface="Avenir Black" panose="02000503020000020003" pitchFamily="2" charset="0"/>
              </a:rPr>
              <a:t>Interactive</a:t>
            </a:r>
            <a:br>
              <a:rPr lang="en-US" sz="7300" b="1" dirty="0">
                <a:latin typeface="Avenir Black" panose="02000503020000020003" pitchFamily="2" charset="0"/>
              </a:rPr>
            </a:br>
            <a:r>
              <a:rPr lang="en-US" sz="7300" b="1" dirty="0">
                <a:latin typeface="Avenir Black" panose="02000503020000020003" pitchFamily="2" charset="0"/>
              </a:rPr>
              <a:t>Prototype</a:t>
            </a:r>
            <a:br>
              <a:rPr lang="en-US" sz="6600" b="1" dirty="0">
                <a:solidFill>
                  <a:schemeClr val="tx1">
                    <a:lumMod val="85000"/>
                    <a:lumOff val="15000"/>
                  </a:schemeClr>
                </a:solidFill>
                <a:latin typeface="Avenir Black" panose="02000503020000020003" pitchFamily="2" charset="0"/>
              </a:rPr>
            </a:br>
            <a:br>
              <a:rPr lang="en-US" sz="6600" b="1" dirty="0">
                <a:solidFill>
                  <a:schemeClr val="tx1">
                    <a:lumMod val="85000"/>
                    <a:lumOff val="15000"/>
                  </a:schemeClr>
                </a:solidFill>
                <a:latin typeface="Avenir Black" panose="02000503020000020003" pitchFamily="2" charset="0"/>
              </a:rPr>
            </a:br>
            <a:br>
              <a:rPr lang="en-US" sz="5400" dirty="0">
                <a:solidFill>
                  <a:schemeClr val="tx1">
                    <a:lumMod val="85000"/>
                    <a:lumOff val="15000"/>
                  </a:schemeClr>
                </a:solidFill>
              </a:rPr>
            </a:br>
            <a:endParaRPr lang="en-US" sz="3200" dirty="0">
              <a:solidFill>
                <a:schemeClr val="tx1">
                  <a:lumMod val="85000"/>
                  <a:lumOff val="15000"/>
                </a:schemeClr>
              </a:solidFill>
              <a:latin typeface="Avenir Light" panose="020B0402020203020204" pitchFamily="34" charset="77"/>
            </a:endParaRPr>
          </a:p>
        </p:txBody>
      </p:sp>
    </p:spTree>
    <p:extLst>
      <p:ext uri="{BB962C8B-B14F-4D97-AF65-F5344CB8AC3E}">
        <p14:creationId xmlns:p14="http://schemas.microsoft.com/office/powerpoint/2010/main" val="1487140348"/>
      </p:ext>
    </p:extLst>
  </p:cSld>
  <p:clrMapOvr>
    <a:masterClrMapping/>
  </p:clrMapOvr>
  <p:transition spd="slow">
    <p:pull dir="rd"/>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896D96E-BD9D-A449-96A4-DD0C233F5055}"/>
              </a:ext>
            </a:extLst>
          </p:cNvPr>
          <p:cNvPicPr>
            <a:picLocks noChangeAspect="1"/>
          </p:cNvPicPr>
          <p:nvPr/>
        </p:nvPicPr>
        <p:blipFill>
          <a:blip r:embed="rId2"/>
          <a:stretch>
            <a:fillRect/>
          </a:stretch>
        </p:blipFill>
        <p:spPr>
          <a:xfrm>
            <a:off x="7516" y="0"/>
            <a:ext cx="12176967" cy="6858000"/>
          </a:xfrm>
          <a:prstGeom prst="rect">
            <a:avLst/>
          </a:prstGeom>
        </p:spPr>
      </p:pic>
    </p:spTree>
    <p:extLst>
      <p:ext uri="{BB962C8B-B14F-4D97-AF65-F5344CB8AC3E}">
        <p14:creationId xmlns:p14="http://schemas.microsoft.com/office/powerpoint/2010/main" val="370712485"/>
      </p:ext>
    </p:extLst>
  </p:cSld>
  <p:clrMapOvr>
    <a:masterClrMapping/>
  </p:clrMapOvr>
  <p:transition spd="slow">
    <p:pull dir="rd"/>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1B65D39-2A05-714E-B34B-40B8F5A91CFF}"/>
              </a:ext>
            </a:extLst>
          </p:cNvPr>
          <p:cNvSpPr txBox="1"/>
          <p:nvPr/>
        </p:nvSpPr>
        <p:spPr>
          <a:xfrm>
            <a:off x="312821" y="263605"/>
            <a:ext cx="3214726" cy="923330"/>
          </a:xfrm>
          <a:prstGeom prst="rect">
            <a:avLst/>
          </a:prstGeom>
          <a:noFill/>
        </p:spPr>
        <p:txBody>
          <a:bodyPr wrap="none" rtlCol="0">
            <a:spAutoFit/>
          </a:bodyPr>
          <a:lstStyle/>
          <a:p>
            <a:r>
              <a:rPr lang="en-US" sz="5400" dirty="0">
                <a:latin typeface="Avenir Light" panose="020B0402020203020204" pitchFamily="34" charset="77"/>
              </a:rPr>
              <a:t>Prototype</a:t>
            </a:r>
          </a:p>
        </p:txBody>
      </p:sp>
      <p:sp>
        <p:nvSpPr>
          <p:cNvPr id="3" name="TextBox 2">
            <a:extLst>
              <a:ext uri="{FF2B5EF4-FFF2-40B4-BE49-F238E27FC236}">
                <a16:creationId xmlns:a16="http://schemas.microsoft.com/office/drawing/2014/main" id="{2669F316-5ADF-0344-8EEE-667825D57203}"/>
              </a:ext>
            </a:extLst>
          </p:cNvPr>
          <p:cNvSpPr txBox="1"/>
          <p:nvPr/>
        </p:nvSpPr>
        <p:spPr>
          <a:xfrm>
            <a:off x="3527547" y="2300464"/>
            <a:ext cx="5400325" cy="1015663"/>
          </a:xfrm>
          <a:prstGeom prst="rect">
            <a:avLst/>
          </a:prstGeom>
          <a:noFill/>
        </p:spPr>
        <p:txBody>
          <a:bodyPr wrap="none" rtlCol="0">
            <a:spAutoFit/>
          </a:bodyPr>
          <a:lstStyle/>
          <a:p>
            <a:pPr algn="ctr"/>
            <a:r>
              <a:rPr lang="en-US" sz="2400" dirty="0">
                <a:latin typeface="Avenir Light" panose="020B0402020203020204" pitchFamily="34" charset="77"/>
              </a:rPr>
              <a:t>Website prototype can be found here:</a:t>
            </a:r>
          </a:p>
          <a:p>
            <a:pPr algn="ctr"/>
            <a:r>
              <a:rPr lang="en-US" dirty="0">
                <a:latin typeface="Avenir Light" panose="020B0402020203020204" pitchFamily="34" charset="77"/>
                <a:hlinkClick r:id="rId2"/>
              </a:rPr>
              <a:t>https://invis.io/JKPY9L2MNEF</a:t>
            </a:r>
            <a:endParaRPr lang="en-US" dirty="0">
              <a:latin typeface="Avenir Light" panose="020B0402020203020204" pitchFamily="34" charset="77"/>
            </a:endParaRPr>
          </a:p>
          <a:p>
            <a:endParaRPr lang="en-US" dirty="0">
              <a:latin typeface="Avenir Light" panose="020B0402020203020204" pitchFamily="34" charset="77"/>
            </a:endParaRPr>
          </a:p>
        </p:txBody>
      </p:sp>
      <p:sp>
        <p:nvSpPr>
          <p:cNvPr id="4" name="TextBox 3">
            <a:extLst>
              <a:ext uri="{FF2B5EF4-FFF2-40B4-BE49-F238E27FC236}">
                <a16:creationId xmlns:a16="http://schemas.microsoft.com/office/drawing/2014/main" id="{F9CEA386-1563-F545-9C0C-0E202B35F56C}"/>
              </a:ext>
            </a:extLst>
          </p:cNvPr>
          <p:cNvSpPr txBox="1"/>
          <p:nvPr/>
        </p:nvSpPr>
        <p:spPr>
          <a:xfrm>
            <a:off x="2031251" y="4237418"/>
            <a:ext cx="8048805" cy="1200329"/>
          </a:xfrm>
          <a:prstGeom prst="rect">
            <a:avLst/>
          </a:prstGeom>
          <a:noFill/>
        </p:spPr>
        <p:txBody>
          <a:bodyPr wrap="none" rtlCol="0">
            <a:spAutoFit/>
          </a:bodyPr>
          <a:lstStyle/>
          <a:p>
            <a:pPr algn="ctr"/>
            <a:r>
              <a:rPr lang="en-US" sz="2400" dirty="0">
                <a:latin typeface="Avenir Roman" panose="02000503020000020003" pitchFamily="2" charset="0"/>
              </a:rPr>
              <a:t>All photos and vectors sourced from non-credit websites</a:t>
            </a:r>
          </a:p>
          <a:p>
            <a:pPr algn="ctr"/>
            <a:r>
              <a:rPr lang="en-US" sz="2400" dirty="0">
                <a:latin typeface="Avenir Roman" panose="02000503020000020003" pitchFamily="2" charset="0"/>
              </a:rPr>
              <a:t>Photos: </a:t>
            </a:r>
            <a:r>
              <a:rPr lang="en-US" dirty="0" err="1">
                <a:latin typeface="Avenir Roman" panose="02000503020000020003" pitchFamily="2" charset="0"/>
              </a:rPr>
              <a:t>Unsplash</a:t>
            </a:r>
            <a:r>
              <a:rPr lang="en-US" dirty="0">
                <a:latin typeface="Avenir Roman" panose="02000503020000020003" pitchFamily="2" charset="0"/>
              </a:rPr>
              <a:t> (2019, Jan 13). Retrieved from https://</a:t>
            </a:r>
            <a:r>
              <a:rPr lang="en-US" dirty="0" err="1">
                <a:latin typeface="Avenir Roman" panose="02000503020000020003" pitchFamily="2" charset="0"/>
              </a:rPr>
              <a:t>unsplash.com</a:t>
            </a:r>
            <a:r>
              <a:rPr lang="en-US" dirty="0">
                <a:latin typeface="Avenir Roman" panose="02000503020000020003" pitchFamily="2" charset="0"/>
              </a:rPr>
              <a:t>/</a:t>
            </a:r>
            <a:endParaRPr lang="en-US" sz="2400" dirty="0">
              <a:latin typeface="Avenir Roman" panose="02000503020000020003" pitchFamily="2" charset="0"/>
            </a:endParaRPr>
          </a:p>
          <a:p>
            <a:pPr algn="ctr"/>
            <a:r>
              <a:rPr lang="en-US" sz="2400" dirty="0">
                <a:latin typeface="Avenir Roman" panose="02000503020000020003" pitchFamily="2" charset="0"/>
              </a:rPr>
              <a:t>Vectors: </a:t>
            </a:r>
            <a:r>
              <a:rPr lang="en-US" dirty="0" err="1">
                <a:latin typeface="Avenir Roman" panose="02000503020000020003" pitchFamily="2" charset="0"/>
              </a:rPr>
              <a:t>Freepik</a:t>
            </a:r>
            <a:r>
              <a:rPr lang="en-US" dirty="0">
                <a:latin typeface="Avenir Roman" panose="02000503020000020003" pitchFamily="2" charset="0"/>
              </a:rPr>
              <a:t> (2019, Jan 13). Retrieved from https://</a:t>
            </a:r>
            <a:r>
              <a:rPr lang="en-US" dirty="0" err="1">
                <a:latin typeface="Avenir Roman" panose="02000503020000020003" pitchFamily="2" charset="0"/>
              </a:rPr>
              <a:t>www.freepik.com</a:t>
            </a:r>
            <a:r>
              <a:rPr lang="en-US" dirty="0">
                <a:latin typeface="Avenir Roman" panose="02000503020000020003" pitchFamily="2" charset="0"/>
              </a:rPr>
              <a:t>/</a:t>
            </a:r>
          </a:p>
        </p:txBody>
      </p:sp>
    </p:spTree>
    <p:extLst>
      <p:ext uri="{BB962C8B-B14F-4D97-AF65-F5344CB8AC3E}">
        <p14:creationId xmlns:p14="http://schemas.microsoft.com/office/powerpoint/2010/main" val="3409392273"/>
      </p:ext>
    </p:extLst>
  </p:cSld>
  <p:clrMapOvr>
    <a:masterClrMapping/>
  </p:clrMapOvr>
  <p:transition spd="slow">
    <p:pull dir="rd"/>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69" name="Straight Connector 68">
            <a:extLst>
              <a:ext uri="{FF2B5EF4-FFF2-40B4-BE49-F238E27FC236}">
                <a16:creationId xmlns:a16="http://schemas.microsoft.com/office/drawing/2014/main" id="{CA04707D-3D9B-2E49-9650-A321DE520C96}"/>
              </a:ext>
            </a:extLst>
          </p:cNvPr>
          <p:cNvCxnSpPr>
            <a:cxnSpLocks/>
          </p:cNvCxnSpPr>
          <p:nvPr/>
        </p:nvCxnSpPr>
        <p:spPr>
          <a:xfrm>
            <a:off x="4166108" y="3892213"/>
            <a:ext cx="0" cy="1443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741046F-AC12-BB40-AF53-C6E9DB6E1024}"/>
              </a:ext>
            </a:extLst>
          </p:cNvPr>
          <p:cNvCxnSpPr>
            <a:cxnSpLocks/>
          </p:cNvCxnSpPr>
          <p:nvPr/>
        </p:nvCxnSpPr>
        <p:spPr>
          <a:xfrm>
            <a:off x="673768" y="3104148"/>
            <a:ext cx="10924673" cy="0"/>
          </a:xfrm>
          <a:prstGeom prst="line">
            <a:avLst/>
          </a:prstGeom>
          <a:ln>
            <a:solidFill>
              <a:srgbClr val="FF40FF"/>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1B65D39-2A05-714E-B34B-40B8F5A91CFF}"/>
              </a:ext>
            </a:extLst>
          </p:cNvPr>
          <p:cNvSpPr txBox="1"/>
          <p:nvPr/>
        </p:nvSpPr>
        <p:spPr>
          <a:xfrm>
            <a:off x="312821" y="263605"/>
            <a:ext cx="5690660" cy="923330"/>
          </a:xfrm>
          <a:prstGeom prst="rect">
            <a:avLst/>
          </a:prstGeom>
          <a:noFill/>
        </p:spPr>
        <p:txBody>
          <a:bodyPr wrap="none" rtlCol="0">
            <a:spAutoFit/>
          </a:bodyPr>
          <a:lstStyle/>
          <a:p>
            <a:r>
              <a:rPr lang="en-US" sz="5400" dirty="0">
                <a:latin typeface="Avenir Light" panose="020B0402020203020204" pitchFamily="34" charset="77"/>
              </a:rPr>
              <a:t>Planning Timeline</a:t>
            </a:r>
          </a:p>
        </p:txBody>
      </p:sp>
      <p:sp>
        <p:nvSpPr>
          <p:cNvPr id="10" name="Oval 9">
            <a:extLst>
              <a:ext uri="{FF2B5EF4-FFF2-40B4-BE49-F238E27FC236}">
                <a16:creationId xmlns:a16="http://schemas.microsoft.com/office/drawing/2014/main" id="{F7F92557-EACF-BE4F-90BE-41518D27D0E1}"/>
              </a:ext>
            </a:extLst>
          </p:cNvPr>
          <p:cNvSpPr/>
          <p:nvPr/>
        </p:nvSpPr>
        <p:spPr>
          <a:xfrm>
            <a:off x="910389" y="2213809"/>
            <a:ext cx="1688431" cy="1540041"/>
          </a:xfrm>
          <a:prstGeom prst="ellipse">
            <a:avLst/>
          </a:prstGeom>
          <a:solidFill>
            <a:srgbClr val="FF40FF">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074A1E28-9E0D-CE4D-B79E-DEDA9B2EE9D9}"/>
              </a:ext>
            </a:extLst>
          </p:cNvPr>
          <p:cNvSpPr/>
          <p:nvPr/>
        </p:nvSpPr>
        <p:spPr>
          <a:xfrm>
            <a:off x="2348383" y="2598818"/>
            <a:ext cx="1267323" cy="1275348"/>
          </a:xfrm>
          <a:prstGeom prst="ellipse">
            <a:avLst/>
          </a:prstGeom>
          <a:solidFill>
            <a:schemeClr val="accent2">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082E4D4-735C-7B46-A484-5EF967971DB5}"/>
              </a:ext>
            </a:extLst>
          </p:cNvPr>
          <p:cNvSpPr/>
          <p:nvPr/>
        </p:nvSpPr>
        <p:spPr>
          <a:xfrm>
            <a:off x="3481186" y="2342844"/>
            <a:ext cx="1246874" cy="1245886"/>
          </a:xfrm>
          <a:prstGeom prst="ellipse">
            <a:avLst/>
          </a:prstGeom>
          <a:solidFill>
            <a:srgbClr val="FFFF0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26B5915-65E7-E24C-A072-E594A43B9991}"/>
              </a:ext>
            </a:extLst>
          </p:cNvPr>
          <p:cNvSpPr/>
          <p:nvPr/>
        </p:nvSpPr>
        <p:spPr>
          <a:xfrm>
            <a:off x="4699629" y="2544737"/>
            <a:ext cx="1791773" cy="1644676"/>
          </a:xfrm>
          <a:prstGeom prst="ellipse">
            <a:avLst/>
          </a:prstGeom>
          <a:solidFill>
            <a:schemeClr val="accent6">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DE49914-1CAC-104C-AD44-EDADA98E83A7}"/>
              </a:ext>
            </a:extLst>
          </p:cNvPr>
          <p:cNvSpPr/>
          <p:nvPr/>
        </p:nvSpPr>
        <p:spPr>
          <a:xfrm>
            <a:off x="6659494" y="2461767"/>
            <a:ext cx="985260" cy="955809"/>
          </a:xfrm>
          <a:prstGeom prst="ellipse">
            <a:avLst/>
          </a:prstGeom>
          <a:solidFill>
            <a:srgbClr val="00B0F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9271DB4-915A-AD44-9B4E-4BE4959144E7}"/>
              </a:ext>
            </a:extLst>
          </p:cNvPr>
          <p:cNvSpPr/>
          <p:nvPr/>
        </p:nvSpPr>
        <p:spPr>
          <a:xfrm>
            <a:off x="7682370" y="2185052"/>
            <a:ext cx="2338280" cy="2222272"/>
          </a:xfrm>
          <a:prstGeom prst="ellipse">
            <a:avLst/>
          </a:prstGeom>
          <a:solidFill>
            <a:srgbClr val="7030A0">
              <a:alpha val="5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86DD7E0-811A-D942-BB51-78F87E13E6A8}"/>
              </a:ext>
            </a:extLst>
          </p:cNvPr>
          <p:cNvSpPr/>
          <p:nvPr/>
        </p:nvSpPr>
        <p:spPr>
          <a:xfrm>
            <a:off x="10040943" y="2542825"/>
            <a:ext cx="794278" cy="815914"/>
          </a:xfrm>
          <a:prstGeom prst="ellipse">
            <a:avLst/>
          </a:prstGeom>
          <a:solidFill>
            <a:schemeClr val="bg1">
              <a:lumMod val="50000"/>
              <a:lumOff val="50000"/>
              <a:alpha val="5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74298C3-4B9F-F741-91A2-5931E7C0681F}"/>
              </a:ext>
            </a:extLst>
          </p:cNvPr>
          <p:cNvSpPr txBox="1"/>
          <p:nvPr/>
        </p:nvSpPr>
        <p:spPr>
          <a:xfrm>
            <a:off x="5192892" y="3129688"/>
            <a:ext cx="830677" cy="369332"/>
          </a:xfrm>
          <a:prstGeom prst="rect">
            <a:avLst/>
          </a:prstGeom>
          <a:noFill/>
        </p:spPr>
        <p:txBody>
          <a:bodyPr wrap="none" rtlCol="0">
            <a:spAutoFit/>
          </a:bodyPr>
          <a:lstStyle/>
          <a:p>
            <a:r>
              <a:rPr lang="en-US" dirty="0">
                <a:latin typeface="Avenir Light" panose="020B0402020203020204" pitchFamily="34" charset="77"/>
              </a:rPr>
              <a:t>7 days</a:t>
            </a:r>
          </a:p>
        </p:txBody>
      </p:sp>
      <p:sp>
        <p:nvSpPr>
          <p:cNvPr id="22" name="TextBox 21">
            <a:extLst>
              <a:ext uri="{FF2B5EF4-FFF2-40B4-BE49-F238E27FC236}">
                <a16:creationId xmlns:a16="http://schemas.microsoft.com/office/drawing/2014/main" id="{315D11DE-4600-F34C-A002-3582E35C3557}"/>
              </a:ext>
            </a:extLst>
          </p:cNvPr>
          <p:cNvSpPr txBox="1"/>
          <p:nvPr/>
        </p:nvSpPr>
        <p:spPr>
          <a:xfrm>
            <a:off x="2606049" y="2150118"/>
            <a:ext cx="838691" cy="461665"/>
          </a:xfrm>
          <a:prstGeom prst="rect">
            <a:avLst/>
          </a:prstGeom>
          <a:noFill/>
        </p:spPr>
        <p:txBody>
          <a:bodyPr wrap="none" rtlCol="0">
            <a:spAutoFit/>
          </a:bodyPr>
          <a:lstStyle/>
          <a:p>
            <a:r>
              <a:rPr lang="en-US" sz="2400" dirty="0">
                <a:latin typeface="Avenir Light" panose="020B0402020203020204" pitchFamily="34" charset="77"/>
              </a:rPr>
              <a:t>UCD</a:t>
            </a:r>
          </a:p>
        </p:txBody>
      </p:sp>
      <p:sp>
        <p:nvSpPr>
          <p:cNvPr id="23" name="TextBox 22">
            <a:extLst>
              <a:ext uri="{FF2B5EF4-FFF2-40B4-BE49-F238E27FC236}">
                <a16:creationId xmlns:a16="http://schemas.microsoft.com/office/drawing/2014/main" id="{2DAC2D68-3E5E-BA44-A82B-63DA63B61142}"/>
              </a:ext>
            </a:extLst>
          </p:cNvPr>
          <p:cNvSpPr txBox="1"/>
          <p:nvPr/>
        </p:nvSpPr>
        <p:spPr>
          <a:xfrm>
            <a:off x="3445042" y="1752173"/>
            <a:ext cx="1400063" cy="461665"/>
          </a:xfrm>
          <a:prstGeom prst="rect">
            <a:avLst/>
          </a:prstGeom>
          <a:noFill/>
        </p:spPr>
        <p:txBody>
          <a:bodyPr wrap="none" rtlCol="0">
            <a:spAutoFit/>
          </a:bodyPr>
          <a:lstStyle/>
          <a:p>
            <a:r>
              <a:rPr lang="en-US" sz="2400" dirty="0">
                <a:latin typeface="Avenir Light" panose="020B0402020203020204" pitchFamily="34" charset="77"/>
              </a:rPr>
              <a:t>Analytics</a:t>
            </a:r>
          </a:p>
        </p:txBody>
      </p:sp>
      <p:sp>
        <p:nvSpPr>
          <p:cNvPr id="24" name="TextBox 23">
            <a:extLst>
              <a:ext uri="{FF2B5EF4-FFF2-40B4-BE49-F238E27FC236}">
                <a16:creationId xmlns:a16="http://schemas.microsoft.com/office/drawing/2014/main" id="{ABC11E77-E522-B248-8BD5-B77B439394D3}"/>
              </a:ext>
            </a:extLst>
          </p:cNvPr>
          <p:cNvSpPr txBox="1"/>
          <p:nvPr/>
        </p:nvSpPr>
        <p:spPr>
          <a:xfrm>
            <a:off x="4718326" y="2110958"/>
            <a:ext cx="1744645" cy="461665"/>
          </a:xfrm>
          <a:prstGeom prst="rect">
            <a:avLst/>
          </a:prstGeom>
          <a:noFill/>
        </p:spPr>
        <p:txBody>
          <a:bodyPr wrap="none" rtlCol="0">
            <a:spAutoFit/>
          </a:bodyPr>
          <a:lstStyle/>
          <a:p>
            <a:r>
              <a:rPr lang="en-US" sz="2400" dirty="0">
                <a:latin typeface="Avenir Light" panose="020B0402020203020204" pitchFamily="34" charset="77"/>
              </a:rPr>
              <a:t>Wireframes</a:t>
            </a:r>
          </a:p>
        </p:txBody>
      </p:sp>
      <p:sp>
        <p:nvSpPr>
          <p:cNvPr id="25" name="TextBox 24">
            <a:extLst>
              <a:ext uri="{FF2B5EF4-FFF2-40B4-BE49-F238E27FC236}">
                <a16:creationId xmlns:a16="http://schemas.microsoft.com/office/drawing/2014/main" id="{0B580ACD-AEB0-DD40-B9BA-81BF8C4B13F2}"/>
              </a:ext>
            </a:extLst>
          </p:cNvPr>
          <p:cNvSpPr txBox="1"/>
          <p:nvPr/>
        </p:nvSpPr>
        <p:spPr>
          <a:xfrm>
            <a:off x="6147042" y="1712081"/>
            <a:ext cx="1791773" cy="461665"/>
          </a:xfrm>
          <a:prstGeom prst="rect">
            <a:avLst/>
          </a:prstGeom>
          <a:noFill/>
        </p:spPr>
        <p:txBody>
          <a:bodyPr wrap="none" rtlCol="0">
            <a:spAutoFit/>
          </a:bodyPr>
          <a:lstStyle/>
          <a:p>
            <a:r>
              <a:rPr lang="en-US" sz="2400" dirty="0">
                <a:latin typeface="Avenir Light" panose="020B0402020203020204" pitchFamily="34" charset="77"/>
              </a:rPr>
              <a:t>Prototyping</a:t>
            </a:r>
          </a:p>
        </p:txBody>
      </p:sp>
      <p:sp>
        <p:nvSpPr>
          <p:cNvPr id="27" name="TextBox 26">
            <a:extLst>
              <a:ext uri="{FF2B5EF4-FFF2-40B4-BE49-F238E27FC236}">
                <a16:creationId xmlns:a16="http://schemas.microsoft.com/office/drawing/2014/main" id="{5DA776FA-2A37-ED42-BBD3-D7974F375EE9}"/>
              </a:ext>
            </a:extLst>
          </p:cNvPr>
          <p:cNvSpPr txBox="1"/>
          <p:nvPr/>
        </p:nvSpPr>
        <p:spPr>
          <a:xfrm>
            <a:off x="7969272" y="1722785"/>
            <a:ext cx="1757212" cy="461665"/>
          </a:xfrm>
          <a:prstGeom prst="rect">
            <a:avLst/>
          </a:prstGeom>
          <a:noFill/>
        </p:spPr>
        <p:txBody>
          <a:bodyPr wrap="none" rtlCol="0">
            <a:spAutoFit/>
          </a:bodyPr>
          <a:lstStyle/>
          <a:p>
            <a:r>
              <a:rPr lang="en-US" sz="2400" dirty="0">
                <a:latin typeface="Avenir Light" panose="020B0402020203020204" pitchFamily="34" charset="77"/>
              </a:rPr>
              <a:t>Build/Code</a:t>
            </a:r>
          </a:p>
        </p:txBody>
      </p:sp>
      <p:sp>
        <p:nvSpPr>
          <p:cNvPr id="28" name="TextBox 27">
            <a:extLst>
              <a:ext uri="{FF2B5EF4-FFF2-40B4-BE49-F238E27FC236}">
                <a16:creationId xmlns:a16="http://schemas.microsoft.com/office/drawing/2014/main" id="{C2F2B212-98E6-C448-8D49-16105F3C4EEF}"/>
              </a:ext>
            </a:extLst>
          </p:cNvPr>
          <p:cNvSpPr txBox="1"/>
          <p:nvPr/>
        </p:nvSpPr>
        <p:spPr>
          <a:xfrm>
            <a:off x="9842887" y="2030285"/>
            <a:ext cx="1160895" cy="461665"/>
          </a:xfrm>
          <a:prstGeom prst="rect">
            <a:avLst/>
          </a:prstGeom>
          <a:noFill/>
        </p:spPr>
        <p:txBody>
          <a:bodyPr wrap="none" rtlCol="0">
            <a:spAutoFit/>
          </a:bodyPr>
          <a:lstStyle/>
          <a:p>
            <a:r>
              <a:rPr lang="en-US" sz="2400" dirty="0">
                <a:latin typeface="Avenir Light" panose="020B0402020203020204" pitchFamily="34" charset="77"/>
              </a:rPr>
              <a:t>Launch</a:t>
            </a:r>
          </a:p>
        </p:txBody>
      </p:sp>
      <p:sp>
        <p:nvSpPr>
          <p:cNvPr id="31" name="TextBox 30">
            <a:extLst>
              <a:ext uri="{FF2B5EF4-FFF2-40B4-BE49-F238E27FC236}">
                <a16:creationId xmlns:a16="http://schemas.microsoft.com/office/drawing/2014/main" id="{EAC12F89-1C01-4346-B573-AE15963F1D7B}"/>
              </a:ext>
            </a:extLst>
          </p:cNvPr>
          <p:cNvSpPr txBox="1"/>
          <p:nvPr/>
        </p:nvSpPr>
        <p:spPr>
          <a:xfrm>
            <a:off x="1326670" y="2774837"/>
            <a:ext cx="830677" cy="369332"/>
          </a:xfrm>
          <a:prstGeom prst="rect">
            <a:avLst/>
          </a:prstGeom>
          <a:noFill/>
        </p:spPr>
        <p:txBody>
          <a:bodyPr wrap="none" rtlCol="0">
            <a:spAutoFit/>
          </a:bodyPr>
          <a:lstStyle/>
          <a:p>
            <a:r>
              <a:rPr lang="en-US" dirty="0">
                <a:latin typeface="Avenir Light" panose="020B0402020203020204" pitchFamily="34" charset="77"/>
              </a:rPr>
              <a:t>7 days</a:t>
            </a:r>
          </a:p>
        </p:txBody>
      </p:sp>
      <p:sp>
        <p:nvSpPr>
          <p:cNvPr id="32" name="TextBox 31">
            <a:extLst>
              <a:ext uri="{FF2B5EF4-FFF2-40B4-BE49-F238E27FC236}">
                <a16:creationId xmlns:a16="http://schemas.microsoft.com/office/drawing/2014/main" id="{5396B942-723A-9D4F-9A7A-FFF50BA14295}"/>
              </a:ext>
            </a:extLst>
          </p:cNvPr>
          <p:cNvSpPr txBox="1"/>
          <p:nvPr/>
        </p:nvSpPr>
        <p:spPr>
          <a:xfrm>
            <a:off x="2573567" y="3081625"/>
            <a:ext cx="830677" cy="369332"/>
          </a:xfrm>
          <a:prstGeom prst="rect">
            <a:avLst/>
          </a:prstGeom>
          <a:noFill/>
        </p:spPr>
        <p:txBody>
          <a:bodyPr wrap="none" rtlCol="0">
            <a:spAutoFit/>
          </a:bodyPr>
          <a:lstStyle/>
          <a:p>
            <a:r>
              <a:rPr lang="en-US" dirty="0">
                <a:latin typeface="Avenir Light" panose="020B0402020203020204" pitchFamily="34" charset="77"/>
              </a:rPr>
              <a:t>4 days</a:t>
            </a:r>
          </a:p>
        </p:txBody>
      </p:sp>
      <p:sp>
        <p:nvSpPr>
          <p:cNvPr id="33" name="TextBox 32">
            <a:extLst>
              <a:ext uri="{FF2B5EF4-FFF2-40B4-BE49-F238E27FC236}">
                <a16:creationId xmlns:a16="http://schemas.microsoft.com/office/drawing/2014/main" id="{AF97C30E-6A41-024A-AF6C-52BE31116476}"/>
              </a:ext>
            </a:extLst>
          </p:cNvPr>
          <p:cNvSpPr txBox="1"/>
          <p:nvPr/>
        </p:nvSpPr>
        <p:spPr>
          <a:xfrm>
            <a:off x="3693171" y="2774837"/>
            <a:ext cx="830677" cy="369332"/>
          </a:xfrm>
          <a:prstGeom prst="rect">
            <a:avLst/>
          </a:prstGeom>
          <a:noFill/>
        </p:spPr>
        <p:txBody>
          <a:bodyPr wrap="none" rtlCol="0">
            <a:spAutoFit/>
          </a:bodyPr>
          <a:lstStyle/>
          <a:p>
            <a:r>
              <a:rPr lang="en-US" dirty="0">
                <a:latin typeface="Avenir Light" panose="020B0402020203020204" pitchFamily="34" charset="77"/>
              </a:rPr>
              <a:t>4 days</a:t>
            </a:r>
          </a:p>
        </p:txBody>
      </p:sp>
      <p:sp>
        <p:nvSpPr>
          <p:cNvPr id="34" name="TextBox 33">
            <a:extLst>
              <a:ext uri="{FF2B5EF4-FFF2-40B4-BE49-F238E27FC236}">
                <a16:creationId xmlns:a16="http://schemas.microsoft.com/office/drawing/2014/main" id="{B08BA813-CB5C-0E4B-9F67-08512502C7C5}"/>
              </a:ext>
            </a:extLst>
          </p:cNvPr>
          <p:cNvSpPr txBox="1"/>
          <p:nvPr/>
        </p:nvSpPr>
        <p:spPr>
          <a:xfrm>
            <a:off x="1060784" y="1772197"/>
            <a:ext cx="1370888" cy="461665"/>
          </a:xfrm>
          <a:prstGeom prst="rect">
            <a:avLst/>
          </a:prstGeom>
          <a:noFill/>
        </p:spPr>
        <p:txBody>
          <a:bodyPr wrap="none" rtlCol="0">
            <a:spAutoFit/>
          </a:bodyPr>
          <a:lstStyle/>
          <a:p>
            <a:r>
              <a:rPr lang="en-US" sz="2400" dirty="0">
                <a:latin typeface="Avenir Light" panose="020B0402020203020204" pitchFamily="34" charset="77"/>
              </a:rPr>
              <a:t>Planning</a:t>
            </a:r>
          </a:p>
        </p:txBody>
      </p:sp>
      <p:sp>
        <p:nvSpPr>
          <p:cNvPr id="35" name="TextBox 34">
            <a:extLst>
              <a:ext uri="{FF2B5EF4-FFF2-40B4-BE49-F238E27FC236}">
                <a16:creationId xmlns:a16="http://schemas.microsoft.com/office/drawing/2014/main" id="{C4334EBA-B321-114F-8325-E85A30860B65}"/>
              </a:ext>
            </a:extLst>
          </p:cNvPr>
          <p:cNvSpPr txBox="1"/>
          <p:nvPr/>
        </p:nvSpPr>
        <p:spPr>
          <a:xfrm>
            <a:off x="6780173" y="2774837"/>
            <a:ext cx="830677" cy="369332"/>
          </a:xfrm>
          <a:prstGeom prst="rect">
            <a:avLst/>
          </a:prstGeom>
          <a:noFill/>
        </p:spPr>
        <p:txBody>
          <a:bodyPr wrap="none" rtlCol="0">
            <a:spAutoFit/>
          </a:bodyPr>
          <a:lstStyle/>
          <a:p>
            <a:r>
              <a:rPr lang="en-US" dirty="0">
                <a:latin typeface="Avenir Light" panose="020B0402020203020204" pitchFamily="34" charset="77"/>
              </a:rPr>
              <a:t>3 days</a:t>
            </a:r>
          </a:p>
        </p:txBody>
      </p:sp>
      <p:sp>
        <p:nvSpPr>
          <p:cNvPr id="36" name="TextBox 35">
            <a:extLst>
              <a:ext uri="{FF2B5EF4-FFF2-40B4-BE49-F238E27FC236}">
                <a16:creationId xmlns:a16="http://schemas.microsoft.com/office/drawing/2014/main" id="{42D5829C-1A61-B14D-A3D7-BEE71261F008}"/>
              </a:ext>
            </a:extLst>
          </p:cNvPr>
          <p:cNvSpPr txBox="1"/>
          <p:nvPr/>
        </p:nvSpPr>
        <p:spPr>
          <a:xfrm>
            <a:off x="8374967" y="3119825"/>
            <a:ext cx="950901" cy="369332"/>
          </a:xfrm>
          <a:prstGeom prst="rect">
            <a:avLst/>
          </a:prstGeom>
          <a:noFill/>
        </p:spPr>
        <p:txBody>
          <a:bodyPr wrap="none" rtlCol="0">
            <a:spAutoFit/>
          </a:bodyPr>
          <a:lstStyle/>
          <a:p>
            <a:r>
              <a:rPr lang="en-US" dirty="0">
                <a:latin typeface="Avenir Light" panose="020B0402020203020204" pitchFamily="34" charset="77"/>
              </a:rPr>
              <a:t>14 days</a:t>
            </a:r>
          </a:p>
        </p:txBody>
      </p:sp>
      <p:sp>
        <p:nvSpPr>
          <p:cNvPr id="37" name="TextBox 36">
            <a:extLst>
              <a:ext uri="{FF2B5EF4-FFF2-40B4-BE49-F238E27FC236}">
                <a16:creationId xmlns:a16="http://schemas.microsoft.com/office/drawing/2014/main" id="{1B9C52B5-34ED-F942-86EB-62229AE299D2}"/>
              </a:ext>
            </a:extLst>
          </p:cNvPr>
          <p:cNvSpPr txBox="1"/>
          <p:nvPr/>
        </p:nvSpPr>
        <p:spPr>
          <a:xfrm>
            <a:off x="10056889" y="2755006"/>
            <a:ext cx="732893" cy="369332"/>
          </a:xfrm>
          <a:prstGeom prst="rect">
            <a:avLst/>
          </a:prstGeom>
          <a:noFill/>
        </p:spPr>
        <p:txBody>
          <a:bodyPr wrap="none" rtlCol="0">
            <a:spAutoFit/>
          </a:bodyPr>
          <a:lstStyle/>
          <a:p>
            <a:r>
              <a:rPr lang="en-US" dirty="0">
                <a:latin typeface="Avenir Light" panose="020B0402020203020204" pitchFamily="34" charset="77"/>
              </a:rPr>
              <a:t>1 day</a:t>
            </a:r>
          </a:p>
        </p:txBody>
      </p:sp>
      <p:cxnSp>
        <p:nvCxnSpPr>
          <p:cNvPr id="39" name="Straight Connector 38">
            <a:extLst>
              <a:ext uri="{FF2B5EF4-FFF2-40B4-BE49-F238E27FC236}">
                <a16:creationId xmlns:a16="http://schemas.microsoft.com/office/drawing/2014/main" id="{8CF8E674-AE3F-1245-BB08-20D5F9A9ECFA}"/>
              </a:ext>
            </a:extLst>
          </p:cNvPr>
          <p:cNvCxnSpPr/>
          <p:nvPr/>
        </p:nvCxnSpPr>
        <p:spPr>
          <a:xfrm>
            <a:off x="1620252" y="4235116"/>
            <a:ext cx="272715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851B006-50E1-4E46-AAF1-6D0EEE71A8CD}"/>
              </a:ext>
            </a:extLst>
          </p:cNvPr>
          <p:cNvCxnSpPr/>
          <p:nvPr/>
        </p:nvCxnSpPr>
        <p:spPr>
          <a:xfrm>
            <a:off x="5416505" y="4677562"/>
            <a:ext cx="52194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B3CF77-5531-3541-99E4-1FE7BEA71403}"/>
              </a:ext>
            </a:extLst>
          </p:cNvPr>
          <p:cNvCxnSpPr/>
          <p:nvPr/>
        </p:nvCxnSpPr>
        <p:spPr>
          <a:xfrm>
            <a:off x="1754604" y="3970420"/>
            <a:ext cx="0" cy="6817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9AC80E6-1F65-EF4E-942F-59C675AA8F92}"/>
              </a:ext>
            </a:extLst>
          </p:cNvPr>
          <p:cNvCxnSpPr>
            <a:cxnSpLocks/>
          </p:cNvCxnSpPr>
          <p:nvPr/>
        </p:nvCxnSpPr>
        <p:spPr>
          <a:xfrm flipH="1">
            <a:off x="5631725" y="4306600"/>
            <a:ext cx="15209" cy="16543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279EC7A-98F6-B54C-A1F3-3FB1625C4B44}"/>
              </a:ext>
            </a:extLst>
          </p:cNvPr>
          <p:cNvCxnSpPr>
            <a:cxnSpLocks/>
          </p:cNvCxnSpPr>
          <p:nvPr/>
        </p:nvCxnSpPr>
        <p:spPr>
          <a:xfrm>
            <a:off x="7208887" y="3559234"/>
            <a:ext cx="1" cy="1594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879AD787-1C15-C84F-9CA9-B786FB1C83E9}"/>
              </a:ext>
            </a:extLst>
          </p:cNvPr>
          <p:cNvCxnSpPr>
            <a:cxnSpLocks/>
          </p:cNvCxnSpPr>
          <p:nvPr/>
        </p:nvCxnSpPr>
        <p:spPr>
          <a:xfrm>
            <a:off x="8847878" y="4553233"/>
            <a:ext cx="0" cy="974560"/>
          </a:xfrm>
          <a:prstGeom prst="line">
            <a:avLst/>
          </a:prstGeom>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B1500017-46ED-FA41-863C-FE5C9778E2FE}"/>
              </a:ext>
            </a:extLst>
          </p:cNvPr>
          <p:cNvSpPr txBox="1"/>
          <p:nvPr/>
        </p:nvSpPr>
        <p:spPr>
          <a:xfrm>
            <a:off x="7466824" y="4464512"/>
            <a:ext cx="1148071" cy="461665"/>
          </a:xfrm>
          <a:prstGeom prst="rect">
            <a:avLst/>
          </a:prstGeom>
          <a:solidFill>
            <a:schemeClr val="bg1">
              <a:lumMod val="85000"/>
              <a:lumOff val="15000"/>
            </a:schemeClr>
          </a:solidFill>
        </p:spPr>
        <p:txBody>
          <a:bodyPr wrap="none" rtlCol="0">
            <a:spAutoFit/>
          </a:bodyPr>
          <a:lstStyle/>
          <a:p>
            <a:r>
              <a:rPr lang="en-US" sz="2400" dirty="0">
                <a:latin typeface="Avenir Light" panose="020B0402020203020204" pitchFamily="34" charset="77"/>
              </a:rPr>
              <a:t>Design</a:t>
            </a:r>
          </a:p>
        </p:txBody>
      </p:sp>
      <p:sp>
        <p:nvSpPr>
          <p:cNvPr id="52" name="TextBox 51">
            <a:extLst>
              <a:ext uri="{FF2B5EF4-FFF2-40B4-BE49-F238E27FC236}">
                <a16:creationId xmlns:a16="http://schemas.microsoft.com/office/drawing/2014/main" id="{9C56355C-3396-3243-A83E-7FA09CEB105C}"/>
              </a:ext>
            </a:extLst>
          </p:cNvPr>
          <p:cNvSpPr txBox="1"/>
          <p:nvPr/>
        </p:nvSpPr>
        <p:spPr>
          <a:xfrm>
            <a:off x="302653" y="4673562"/>
            <a:ext cx="2714205" cy="523220"/>
          </a:xfrm>
          <a:prstGeom prst="rect">
            <a:avLst/>
          </a:prstGeom>
          <a:solidFill>
            <a:schemeClr val="bg1">
              <a:lumMod val="85000"/>
              <a:lumOff val="15000"/>
            </a:schemeClr>
          </a:solidFill>
        </p:spPr>
        <p:txBody>
          <a:bodyPr wrap="none" rtlCol="0">
            <a:spAutoFit/>
          </a:bodyPr>
          <a:lstStyle/>
          <a:p>
            <a:pPr algn="ctr"/>
            <a:r>
              <a:rPr lang="en-US" sz="1400" dirty="0">
                <a:latin typeface="Avenir Light" panose="020B0402020203020204" pitchFamily="34" charset="77"/>
              </a:rPr>
              <a:t>Conduct Stakeholder Interviews</a:t>
            </a:r>
          </a:p>
          <a:p>
            <a:pPr algn="ctr"/>
            <a:r>
              <a:rPr lang="en-US" sz="1400" dirty="0">
                <a:latin typeface="Avenir Light" panose="020B0402020203020204" pitchFamily="34" charset="77"/>
              </a:rPr>
              <a:t>Requirements Workshop</a:t>
            </a:r>
          </a:p>
        </p:txBody>
      </p:sp>
      <p:sp>
        <p:nvSpPr>
          <p:cNvPr id="54" name="TextBox 53">
            <a:extLst>
              <a:ext uri="{FF2B5EF4-FFF2-40B4-BE49-F238E27FC236}">
                <a16:creationId xmlns:a16="http://schemas.microsoft.com/office/drawing/2014/main" id="{2737BBA6-A795-5842-AB17-9F7E292E46A6}"/>
              </a:ext>
            </a:extLst>
          </p:cNvPr>
          <p:cNvSpPr txBox="1"/>
          <p:nvPr/>
        </p:nvSpPr>
        <p:spPr>
          <a:xfrm>
            <a:off x="2270363" y="5692732"/>
            <a:ext cx="1476366" cy="738664"/>
          </a:xfrm>
          <a:prstGeom prst="rect">
            <a:avLst/>
          </a:prstGeom>
          <a:solidFill>
            <a:schemeClr val="bg1">
              <a:lumMod val="85000"/>
              <a:lumOff val="15000"/>
            </a:schemeClr>
          </a:solidFill>
        </p:spPr>
        <p:txBody>
          <a:bodyPr wrap="none" rtlCol="0">
            <a:spAutoFit/>
          </a:bodyPr>
          <a:lstStyle/>
          <a:p>
            <a:pPr algn="ctr"/>
            <a:r>
              <a:rPr lang="en-US" sz="1400" dirty="0">
                <a:latin typeface="Avenir Light" panose="020B0402020203020204" pitchFamily="34" charset="77"/>
              </a:rPr>
              <a:t>Usability Testing</a:t>
            </a:r>
          </a:p>
          <a:p>
            <a:pPr algn="ctr"/>
            <a:r>
              <a:rPr lang="en-US" sz="1400" dirty="0">
                <a:latin typeface="Avenir Light" panose="020B0402020203020204" pitchFamily="34" charset="77"/>
              </a:rPr>
              <a:t>Personals</a:t>
            </a:r>
          </a:p>
          <a:p>
            <a:pPr algn="ctr"/>
            <a:r>
              <a:rPr lang="en-US" sz="1400" dirty="0">
                <a:latin typeface="Avenir Light" panose="020B0402020203020204" pitchFamily="34" charset="77"/>
              </a:rPr>
              <a:t>Interviews</a:t>
            </a:r>
          </a:p>
        </p:txBody>
      </p:sp>
      <p:sp>
        <p:nvSpPr>
          <p:cNvPr id="55" name="TextBox 54">
            <a:extLst>
              <a:ext uri="{FF2B5EF4-FFF2-40B4-BE49-F238E27FC236}">
                <a16:creationId xmlns:a16="http://schemas.microsoft.com/office/drawing/2014/main" id="{60285A41-DDF1-3545-A929-4E86CD8437B2}"/>
              </a:ext>
            </a:extLst>
          </p:cNvPr>
          <p:cNvSpPr txBox="1"/>
          <p:nvPr/>
        </p:nvSpPr>
        <p:spPr>
          <a:xfrm>
            <a:off x="3013275" y="4827257"/>
            <a:ext cx="2296013" cy="738664"/>
          </a:xfrm>
          <a:prstGeom prst="rect">
            <a:avLst/>
          </a:prstGeom>
          <a:solidFill>
            <a:schemeClr val="bg1">
              <a:lumMod val="85000"/>
              <a:lumOff val="15000"/>
            </a:schemeClr>
          </a:solidFill>
        </p:spPr>
        <p:txBody>
          <a:bodyPr wrap="none" rtlCol="0">
            <a:spAutoFit/>
          </a:bodyPr>
          <a:lstStyle/>
          <a:p>
            <a:pPr algn="ctr"/>
            <a:r>
              <a:rPr lang="en-US" sz="1400" dirty="0">
                <a:latin typeface="Avenir Light" panose="020B0402020203020204" pitchFamily="34" charset="77"/>
              </a:rPr>
              <a:t>Competitor Benchmarking</a:t>
            </a:r>
          </a:p>
          <a:p>
            <a:pPr algn="ctr"/>
            <a:r>
              <a:rPr lang="en-US" sz="1400" dirty="0">
                <a:latin typeface="Avenir Light" panose="020B0402020203020204" pitchFamily="34" charset="77"/>
              </a:rPr>
              <a:t>Contextual Research</a:t>
            </a:r>
          </a:p>
          <a:p>
            <a:pPr algn="ctr"/>
            <a:r>
              <a:rPr lang="en-US" sz="1400" dirty="0">
                <a:latin typeface="Avenir Light" panose="020B0402020203020204" pitchFamily="34" charset="77"/>
              </a:rPr>
              <a:t>Analytics</a:t>
            </a:r>
          </a:p>
        </p:txBody>
      </p:sp>
      <p:sp>
        <p:nvSpPr>
          <p:cNvPr id="59" name="TextBox 58">
            <a:extLst>
              <a:ext uri="{FF2B5EF4-FFF2-40B4-BE49-F238E27FC236}">
                <a16:creationId xmlns:a16="http://schemas.microsoft.com/office/drawing/2014/main" id="{25A33375-9C02-D44B-B5A7-E86DFBC954DD}"/>
              </a:ext>
            </a:extLst>
          </p:cNvPr>
          <p:cNvSpPr txBox="1"/>
          <p:nvPr/>
        </p:nvSpPr>
        <p:spPr>
          <a:xfrm>
            <a:off x="4587092" y="5976615"/>
            <a:ext cx="2119684" cy="523220"/>
          </a:xfrm>
          <a:prstGeom prst="rect">
            <a:avLst/>
          </a:prstGeom>
          <a:solidFill>
            <a:schemeClr val="bg1">
              <a:lumMod val="85000"/>
              <a:lumOff val="15000"/>
            </a:schemeClr>
          </a:solidFill>
        </p:spPr>
        <p:txBody>
          <a:bodyPr wrap="none" rtlCol="0">
            <a:spAutoFit/>
          </a:bodyPr>
          <a:lstStyle/>
          <a:p>
            <a:pPr algn="ctr"/>
            <a:r>
              <a:rPr lang="en-US" sz="1400" dirty="0">
                <a:latin typeface="Avenir Light" panose="020B0402020203020204" pitchFamily="34" charset="77"/>
              </a:rPr>
              <a:t>Sketching</a:t>
            </a:r>
          </a:p>
          <a:p>
            <a:pPr algn="ctr"/>
            <a:r>
              <a:rPr lang="en-US" sz="1400" dirty="0">
                <a:latin typeface="Avenir Light" panose="020B0402020203020204" pitchFamily="34" charset="77"/>
              </a:rPr>
              <a:t>Information Architecture</a:t>
            </a:r>
          </a:p>
        </p:txBody>
      </p:sp>
      <p:sp>
        <p:nvSpPr>
          <p:cNvPr id="60" name="TextBox 59">
            <a:extLst>
              <a:ext uri="{FF2B5EF4-FFF2-40B4-BE49-F238E27FC236}">
                <a16:creationId xmlns:a16="http://schemas.microsoft.com/office/drawing/2014/main" id="{17C90195-B3B1-B14C-B394-AC770588DFD2}"/>
              </a:ext>
            </a:extLst>
          </p:cNvPr>
          <p:cNvSpPr txBox="1"/>
          <p:nvPr/>
        </p:nvSpPr>
        <p:spPr>
          <a:xfrm>
            <a:off x="6302983" y="5068791"/>
            <a:ext cx="1851982" cy="523220"/>
          </a:xfrm>
          <a:prstGeom prst="rect">
            <a:avLst/>
          </a:prstGeom>
          <a:solidFill>
            <a:schemeClr val="bg1">
              <a:lumMod val="85000"/>
              <a:lumOff val="15000"/>
            </a:schemeClr>
          </a:solidFill>
        </p:spPr>
        <p:txBody>
          <a:bodyPr wrap="none" rtlCol="0">
            <a:spAutoFit/>
          </a:bodyPr>
          <a:lstStyle/>
          <a:p>
            <a:pPr algn="ctr"/>
            <a:r>
              <a:rPr lang="en-US" sz="1400" dirty="0">
                <a:latin typeface="Avenir Light" panose="020B0402020203020204" pitchFamily="34" charset="77"/>
              </a:rPr>
              <a:t>Mockups</a:t>
            </a:r>
          </a:p>
          <a:p>
            <a:pPr algn="ctr"/>
            <a:r>
              <a:rPr lang="en-US" sz="1400" dirty="0">
                <a:latin typeface="Avenir Light" panose="020B0402020203020204" pitchFamily="34" charset="77"/>
              </a:rPr>
              <a:t>Page Deconstruction</a:t>
            </a:r>
          </a:p>
        </p:txBody>
      </p:sp>
      <p:sp>
        <p:nvSpPr>
          <p:cNvPr id="61" name="TextBox 60">
            <a:extLst>
              <a:ext uri="{FF2B5EF4-FFF2-40B4-BE49-F238E27FC236}">
                <a16:creationId xmlns:a16="http://schemas.microsoft.com/office/drawing/2014/main" id="{EFB982C5-B97E-A247-8685-04A3EEEE03FB}"/>
              </a:ext>
            </a:extLst>
          </p:cNvPr>
          <p:cNvSpPr txBox="1"/>
          <p:nvPr/>
        </p:nvSpPr>
        <p:spPr>
          <a:xfrm>
            <a:off x="8218233" y="5565731"/>
            <a:ext cx="1405449" cy="738664"/>
          </a:xfrm>
          <a:prstGeom prst="rect">
            <a:avLst/>
          </a:prstGeom>
          <a:solidFill>
            <a:schemeClr val="bg1">
              <a:lumMod val="85000"/>
              <a:lumOff val="15000"/>
            </a:schemeClr>
          </a:solidFill>
        </p:spPr>
        <p:txBody>
          <a:bodyPr wrap="none" rtlCol="0">
            <a:spAutoFit/>
          </a:bodyPr>
          <a:lstStyle/>
          <a:p>
            <a:pPr algn="ctr"/>
            <a:r>
              <a:rPr lang="en-US" sz="1400" dirty="0">
                <a:latin typeface="Avenir Light" panose="020B0402020203020204" pitchFamily="34" charset="77"/>
              </a:rPr>
              <a:t>Finalization</a:t>
            </a:r>
          </a:p>
          <a:p>
            <a:pPr algn="ctr"/>
            <a:r>
              <a:rPr lang="en-US" sz="1400" dirty="0">
                <a:latin typeface="Avenir Light" panose="020B0402020203020204" pitchFamily="34" charset="77"/>
              </a:rPr>
              <a:t>Code Product</a:t>
            </a:r>
          </a:p>
          <a:p>
            <a:pPr algn="ctr"/>
            <a:r>
              <a:rPr lang="en-US" sz="1400" dirty="0">
                <a:latin typeface="Avenir Light" panose="020B0402020203020204" pitchFamily="34" charset="77"/>
              </a:rPr>
              <a:t>Test and Revise</a:t>
            </a:r>
          </a:p>
        </p:txBody>
      </p:sp>
      <p:cxnSp>
        <p:nvCxnSpPr>
          <p:cNvPr id="62" name="Straight Connector 61">
            <a:extLst>
              <a:ext uri="{FF2B5EF4-FFF2-40B4-BE49-F238E27FC236}">
                <a16:creationId xmlns:a16="http://schemas.microsoft.com/office/drawing/2014/main" id="{CC166DE5-585A-FE4F-99B2-308268CCB7CC}"/>
              </a:ext>
            </a:extLst>
          </p:cNvPr>
          <p:cNvCxnSpPr>
            <a:cxnSpLocks/>
          </p:cNvCxnSpPr>
          <p:nvPr/>
        </p:nvCxnSpPr>
        <p:spPr>
          <a:xfrm>
            <a:off x="10423335" y="3544486"/>
            <a:ext cx="0" cy="1435741"/>
          </a:xfrm>
          <a:prstGeom prst="line">
            <a:avLst/>
          </a:prstGeom>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6DD054D2-1B57-4745-A4FD-F68983FDD441}"/>
              </a:ext>
            </a:extLst>
          </p:cNvPr>
          <p:cNvSpPr txBox="1"/>
          <p:nvPr/>
        </p:nvSpPr>
        <p:spPr>
          <a:xfrm>
            <a:off x="10037652" y="4938273"/>
            <a:ext cx="752130" cy="307777"/>
          </a:xfrm>
          <a:prstGeom prst="rect">
            <a:avLst/>
          </a:prstGeom>
          <a:solidFill>
            <a:schemeClr val="bg1">
              <a:lumMod val="85000"/>
              <a:lumOff val="15000"/>
            </a:schemeClr>
          </a:solidFill>
        </p:spPr>
        <p:txBody>
          <a:bodyPr wrap="none" rtlCol="0">
            <a:spAutoFit/>
          </a:bodyPr>
          <a:lstStyle/>
          <a:p>
            <a:pPr algn="ctr"/>
            <a:r>
              <a:rPr lang="en-US" sz="1400" dirty="0">
                <a:latin typeface="Avenir Light" panose="020B0402020203020204" pitchFamily="34" charset="77"/>
              </a:rPr>
              <a:t>Launch</a:t>
            </a:r>
          </a:p>
        </p:txBody>
      </p:sp>
      <p:cxnSp>
        <p:nvCxnSpPr>
          <p:cNvPr id="44" name="Straight Connector 43">
            <a:extLst>
              <a:ext uri="{FF2B5EF4-FFF2-40B4-BE49-F238E27FC236}">
                <a16:creationId xmlns:a16="http://schemas.microsoft.com/office/drawing/2014/main" id="{4D72127A-E440-C040-9317-CEA9B9BA0A5E}"/>
              </a:ext>
            </a:extLst>
          </p:cNvPr>
          <p:cNvCxnSpPr>
            <a:cxnSpLocks/>
          </p:cNvCxnSpPr>
          <p:nvPr/>
        </p:nvCxnSpPr>
        <p:spPr>
          <a:xfrm>
            <a:off x="3025394" y="3946333"/>
            <a:ext cx="0" cy="1620278"/>
          </a:xfrm>
          <a:prstGeom prst="line">
            <a:avLst/>
          </a:prstGeom>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099D42C-4E1E-C942-AD57-CB5B7802407A}"/>
              </a:ext>
            </a:extLst>
          </p:cNvPr>
          <p:cNvSpPr txBox="1"/>
          <p:nvPr/>
        </p:nvSpPr>
        <p:spPr>
          <a:xfrm>
            <a:off x="2311005" y="4019390"/>
            <a:ext cx="1418273" cy="461665"/>
          </a:xfrm>
          <a:prstGeom prst="rect">
            <a:avLst/>
          </a:prstGeom>
          <a:solidFill>
            <a:schemeClr val="bg1">
              <a:lumMod val="85000"/>
              <a:lumOff val="15000"/>
            </a:schemeClr>
          </a:solidFill>
        </p:spPr>
        <p:txBody>
          <a:bodyPr wrap="none" rtlCol="0">
            <a:spAutoFit/>
          </a:bodyPr>
          <a:lstStyle/>
          <a:p>
            <a:r>
              <a:rPr lang="en-US" sz="2400" dirty="0">
                <a:latin typeface="Avenir Light" panose="020B0402020203020204" pitchFamily="34" charset="77"/>
              </a:rPr>
              <a:t>Research</a:t>
            </a:r>
          </a:p>
        </p:txBody>
      </p:sp>
    </p:spTree>
    <p:extLst>
      <p:ext uri="{BB962C8B-B14F-4D97-AF65-F5344CB8AC3E}">
        <p14:creationId xmlns:p14="http://schemas.microsoft.com/office/powerpoint/2010/main" val="4263243184"/>
      </p:ext>
    </p:extLst>
  </p:cSld>
  <p:clrMapOvr>
    <a:masterClrMapping/>
  </p:clrMapOvr>
  <p:transition spd="slow">
    <p:pull dir="rd"/>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0741046F-AC12-BB40-AF53-C6E9DB6E1024}"/>
              </a:ext>
            </a:extLst>
          </p:cNvPr>
          <p:cNvCxnSpPr/>
          <p:nvPr/>
        </p:nvCxnSpPr>
        <p:spPr>
          <a:xfrm>
            <a:off x="1515979" y="2719138"/>
            <a:ext cx="9841832" cy="0"/>
          </a:xfrm>
          <a:prstGeom prst="line">
            <a:avLst/>
          </a:prstGeom>
          <a:ln>
            <a:solidFill>
              <a:srgbClr val="FF40FF"/>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713CABB-A4B2-D94B-9201-DCAF862A42C1}"/>
              </a:ext>
            </a:extLst>
          </p:cNvPr>
          <p:cNvPicPr>
            <a:picLocks noChangeAspect="1"/>
          </p:cNvPicPr>
          <p:nvPr/>
        </p:nvPicPr>
        <p:blipFill>
          <a:blip r:embed="rId2"/>
          <a:stretch>
            <a:fillRect/>
          </a:stretch>
        </p:blipFill>
        <p:spPr>
          <a:xfrm>
            <a:off x="386104" y="453191"/>
            <a:ext cx="4551945" cy="4551945"/>
          </a:xfrm>
          <a:prstGeom prst="rect">
            <a:avLst/>
          </a:prstGeom>
        </p:spPr>
      </p:pic>
      <p:sp>
        <p:nvSpPr>
          <p:cNvPr id="2" name="Title 1">
            <a:extLst>
              <a:ext uri="{FF2B5EF4-FFF2-40B4-BE49-F238E27FC236}">
                <a16:creationId xmlns:a16="http://schemas.microsoft.com/office/drawing/2014/main" id="{547E18B9-B7AF-CC48-AD56-D60ED5B9EC50}"/>
              </a:ext>
            </a:extLst>
          </p:cNvPr>
          <p:cNvSpPr>
            <a:spLocks noGrp="1"/>
          </p:cNvSpPr>
          <p:nvPr>
            <p:ph type="ctrTitle"/>
          </p:nvPr>
        </p:nvSpPr>
        <p:spPr>
          <a:xfrm>
            <a:off x="4380588" y="965199"/>
            <a:ext cx="6766078" cy="4927601"/>
          </a:xfrm>
          <a:noFill/>
        </p:spPr>
        <p:txBody>
          <a:bodyPr anchor="ctr">
            <a:normAutofit/>
          </a:bodyPr>
          <a:lstStyle/>
          <a:p>
            <a:pPr algn="r"/>
            <a:r>
              <a:rPr lang="en-US" sz="6600" b="1" dirty="0">
                <a:latin typeface="Avenir Black" panose="02000503020000020003" pitchFamily="2" charset="0"/>
              </a:rPr>
              <a:t>Personas</a:t>
            </a:r>
            <a:br>
              <a:rPr lang="en-US" sz="6600" b="1" dirty="0">
                <a:solidFill>
                  <a:schemeClr val="tx1">
                    <a:lumMod val="85000"/>
                    <a:lumOff val="15000"/>
                  </a:schemeClr>
                </a:solidFill>
                <a:latin typeface="Avenir Black" panose="02000503020000020003" pitchFamily="2" charset="0"/>
              </a:rPr>
            </a:br>
            <a:br>
              <a:rPr lang="en-US" sz="6600" b="1" dirty="0">
                <a:solidFill>
                  <a:schemeClr val="tx1">
                    <a:lumMod val="85000"/>
                    <a:lumOff val="15000"/>
                  </a:schemeClr>
                </a:solidFill>
                <a:latin typeface="Avenir Black" panose="02000503020000020003" pitchFamily="2" charset="0"/>
              </a:rPr>
            </a:br>
            <a:br>
              <a:rPr lang="en-US" sz="5400" dirty="0">
                <a:solidFill>
                  <a:schemeClr val="tx1">
                    <a:lumMod val="85000"/>
                    <a:lumOff val="15000"/>
                  </a:schemeClr>
                </a:solidFill>
              </a:rPr>
            </a:br>
            <a:endParaRPr lang="en-US" sz="3200" dirty="0">
              <a:solidFill>
                <a:schemeClr val="tx1">
                  <a:lumMod val="85000"/>
                  <a:lumOff val="15000"/>
                </a:schemeClr>
              </a:solidFill>
              <a:latin typeface="Avenir Light" panose="020B0402020203020204" pitchFamily="34" charset="77"/>
            </a:endParaRPr>
          </a:p>
        </p:txBody>
      </p:sp>
    </p:spTree>
    <p:extLst>
      <p:ext uri="{BB962C8B-B14F-4D97-AF65-F5344CB8AC3E}">
        <p14:creationId xmlns:p14="http://schemas.microsoft.com/office/powerpoint/2010/main" val="2652393258"/>
      </p:ext>
    </p:extLst>
  </p:cSld>
  <p:clrMapOvr>
    <a:masterClrMapping/>
  </p:clrMapOvr>
  <p:transition spd="slow">
    <p:pull dir="rd"/>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9ADAB5-12C6-7849-9DEB-EA8DACED00F2}"/>
              </a:ext>
            </a:extLst>
          </p:cNvPr>
          <p:cNvPicPr>
            <a:picLocks noChangeAspect="1"/>
          </p:cNvPicPr>
          <p:nvPr/>
        </p:nvPicPr>
        <p:blipFill>
          <a:blip r:embed="rId2"/>
          <a:stretch>
            <a:fillRect/>
          </a:stretch>
        </p:blipFill>
        <p:spPr>
          <a:xfrm>
            <a:off x="2456997" y="971632"/>
            <a:ext cx="6734122" cy="5177747"/>
          </a:xfrm>
          <a:prstGeom prst="rect">
            <a:avLst/>
          </a:prstGeom>
        </p:spPr>
      </p:pic>
      <p:sp>
        <p:nvSpPr>
          <p:cNvPr id="9" name="TextBox 8">
            <a:extLst>
              <a:ext uri="{FF2B5EF4-FFF2-40B4-BE49-F238E27FC236}">
                <a16:creationId xmlns:a16="http://schemas.microsoft.com/office/drawing/2014/main" id="{91B65D39-2A05-714E-B34B-40B8F5A91CFF}"/>
              </a:ext>
            </a:extLst>
          </p:cNvPr>
          <p:cNvSpPr txBox="1"/>
          <p:nvPr/>
        </p:nvSpPr>
        <p:spPr>
          <a:xfrm>
            <a:off x="312821" y="263605"/>
            <a:ext cx="4288353" cy="923330"/>
          </a:xfrm>
          <a:prstGeom prst="rect">
            <a:avLst/>
          </a:prstGeom>
          <a:noFill/>
        </p:spPr>
        <p:txBody>
          <a:bodyPr wrap="none" rtlCol="0">
            <a:spAutoFit/>
          </a:bodyPr>
          <a:lstStyle/>
          <a:p>
            <a:r>
              <a:rPr lang="en-US" sz="5400" dirty="0">
                <a:latin typeface="Avenir Light" panose="020B0402020203020204" pitchFamily="34" charset="77"/>
              </a:rPr>
              <a:t>Data Analysis</a:t>
            </a:r>
          </a:p>
        </p:txBody>
      </p:sp>
      <p:sp>
        <p:nvSpPr>
          <p:cNvPr id="49" name="TextBox 48">
            <a:extLst>
              <a:ext uri="{FF2B5EF4-FFF2-40B4-BE49-F238E27FC236}">
                <a16:creationId xmlns:a16="http://schemas.microsoft.com/office/drawing/2014/main" id="{D948D05B-37E0-0047-8BD7-9154BBA74ADC}"/>
              </a:ext>
            </a:extLst>
          </p:cNvPr>
          <p:cNvSpPr txBox="1"/>
          <p:nvPr/>
        </p:nvSpPr>
        <p:spPr>
          <a:xfrm>
            <a:off x="7769043" y="6034876"/>
            <a:ext cx="3931920" cy="369332"/>
          </a:xfrm>
          <a:prstGeom prst="rect">
            <a:avLst/>
          </a:prstGeom>
          <a:solidFill>
            <a:schemeClr val="bg1">
              <a:lumMod val="85000"/>
              <a:lumOff val="15000"/>
            </a:schemeClr>
          </a:solidFill>
        </p:spPr>
        <p:txBody>
          <a:bodyPr wrap="square" rtlCol="0">
            <a:spAutoFit/>
          </a:bodyPr>
          <a:lstStyle/>
          <a:p>
            <a:r>
              <a:rPr lang="en-US" dirty="0">
                <a:latin typeface="Avenir Light" panose="020B0402020203020204" pitchFamily="34" charset="77"/>
              </a:rPr>
              <a:t>*Based on </a:t>
            </a:r>
            <a:r>
              <a:rPr lang="en-US" dirty="0" err="1">
                <a:latin typeface="Avenir Light" panose="020B0402020203020204" pitchFamily="34" charset="77"/>
              </a:rPr>
              <a:t>Taniti</a:t>
            </a:r>
            <a:r>
              <a:rPr lang="en-US" dirty="0">
                <a:latin typeface="Avenir Light" panose="020B0402020203020204" pitchFamily="34" charset="77"/>
              </a:rPr>
              <a:t> government survey</a:t>
            </a:r>
          </a:p>
        </p:txBody>
      </p:sp>
    </p:spTree>
    <p:extLst>
      <p:ext uri="{BB962C8B-B14F-4D97-AF65-F5344CB8AC3E}">
        <p14:creationId xmlns:p14="http://schemas.microsoft.com/office/powerpoint/2010/main" val="3615012688"/>
      </p:ext>
    </p:extLst>
  </p:cSld>
  <p:clrMapOvr>
    <a:masterClrMapping/>
  </p:clrMapOvr>
  <p:transition spd="slow">
    <p:pull dir="rd"/>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6" name="Picture 5" descr="A person standing on a sandy beach&#13;&#10;&#13;&#10;Description automatically generated">
            <a:extLst>
              <a:ext uri="{FF2B5EF4-FFF2-40B4-BE49-F238E27FC236}">
                <a16:creationId xmlns:a16="http://schemas.microsoft.com/office/drawing/2014/main" id="{4AAAA7FE-A9D6-A548-8DB2-3C2D06C1CFEE}"/>
              </a:ext>
            </a:extLst>
          </p:cNvPr>
          <p:cNvPicPr>
            <a:picLocks noChangeAspect="1"/>
          </p:cNvPicPr>
          <p:nvPr/>
        </p:nvPicPr>
        <p:blipFill>
          <a:blip r:embed="rId2"/>
          <a:stretch>
            <a:fillRect/>
          </a:stretch>
        </p:blipFill>
        <p:spPr>
          <a:xfrm>
            <a:off x="0" y="0"/>
            <a:ext cx="4572000" cy="6858000"/>
          </a:xfrm>
          <a:prstGeom prst="rect">
            <a:avLst/>
          </a:prstGeom>
        </p:spPr>
      </p:pic>
      <p:sp>
        <p:nvSpPr>
          <p:cNvPr id="7" name="TextBox 6">
            <a:extLst>
              <a:ext uri="{FF2B5EF4-FFF2-40B4-BE49-F238E27FC236}">
                <a16:creationId xmlns:a16="http://schemas.microsoft.com/office/drawing/2014/main" id="{0C7D2DF6-4A72-6E45-A347-D9F50ED5D414}"/>
              </a:ext>
            </a:extLst>
          </p:cNvPr>
          <p:cNvSpPr txBox="1"/>
          <p:nvPr/>
        </p:nvSpPr>
        <p:spPr>
          <a:xfrm>
            <a:off x="240631" y="288758"/>
            <a:ext cx="5943230" cy="646331"/>
          </a:xfrm>
          <a:prstGeom prst="rect">
            <a:avLst/>
          </a:prstGeom>
          <a:solidFill>
            <a:schemeClr val="bg1">
              <a:lumMod val="85000"/>
              <a:lumOff val="15000"/>
            </a:schemeClr>
          </a:solidFill>
        </p:spPr>
        <p:txBody>
          <a:bodyPr wrap="none" rtlCol="0">
            <a:spAutoFit/>
          </a:bodyPr>
          <a:lstStyle/>
          <a:p>
            <a:r>
              <a:rPr lang="en-US" sz="3600" i="1" dirty="0">
                <a:latin typeface="Avenir Light Oblique" panose="020B0402020203090204" pitchFamily="34" charset="77"/>
              </a:rPr>
              <a:t>“The journey is the reward”</a:t>
            </a:r>
          </a:p>
        </p:txBody>
      </p:sp>
      <p:sp>
        <p:nvSpPr>
          <p:cNvPr id="10" name="TextBox 9">
            <a:extLst>
              <a:ext uri="{FF2B5EF4-FFF2-40B4-BE49-F238E27FC236}">
                <a16:creationId xmlns:a16="http://schemas.microsoft.com/office/drawing/2014/main" id="{829C9FB2-6D4B-E84D-AFBD-7C198E6190AB}"/>
              </a:ext>
            </a:extLst>
          </p:cNvPr>
          <p:cNvSpPr txBox="1"/>
          <p:nvPr/>
        </p:nvSpPr>
        <p:spPr>
          <a:xfrm>
            <a:off x="1356353" y="935089"/>
            <a:ext cx="3711785" cy="461665"/>
          </a:xfrm>
          <a:prstGeom prst="rect">
            <a:avLst/>
          </a:prstGeom>
          <a:solidFill>
            <a:schemeClr val="bg1">
              <a:lumMod val="85000"/>
              <a:lumOff val="15000"/>
            </a:schemeClr>
          </a:solidFill>
        </p:spPr>
        <p:txBody>
          <a:bodyPr wrap="none" rtlCol="0">
            <a:spAutoFit/>
          </a:bodyPr>
          <a:lstStyle/>
          <a:p>
            <a:r>
              <a:rPr lang="en-US" sz="2400" dirty="0">
                <a:latin typeface="Avenir Light" panose="020B0402020203020204" pitchFamily="34" charset="77"/>
              </a:rPr>
              <a:t>The Independent Traveler</a:t>
            </a:r>
          </a:p>
        </p:txBody>
      </p:sp>
      <p:sp>
        <p:nvSpPr>
          <p:cNvPr id="11" name="TextBox 10">
            <a:extLst>
              <a:ext uri="{FF2B5EF4-FFF2-40B4-BE49-F238E27FC236}">
                <a16:creationId xmlns:a16="http://schemas.microsoft.com/office/drawing/2014/main" id="{510F1214-5B79-6C4D-81A5-6C43D17BC52A}"/>
              </a:ext>
            </a:extLst>
          </p:cNvPr>
          <p:cNvSpPr txBox="1"/>
          <p:nvPr/>
        </p:nvSpPr>
        <p:spPr>
          <a:xfrm>
            <a:off x="4334580" y="1480380"/>
            <a:ext cx="2118785" cy="2031325"/>
          </a:xfrm>
          <a:prstGeom prst="rect">
            <a:avLst/>
          </a:prstGeom>
          <a:solidFill>
            <a:schemeClr val="bg1">
              <a:lumMod val="85000"/>
              <a:lumOff val="15000"/>
            </a:schemeClr>
          </a:solidFill>
        </p:spPr>
        <p:txBody>
          <a:bodyPr wrap="none" rtlCol="0">
            <a:spAutoFit/>
          </a:bodyPr>
          <a:lstStyle/>
          <a:p>
            <a:pPr algn="r"/>
            <a:r>
              <a:rPr lang="en-US" dirty="0">
                <a:latin typeface="Avenir Light" panose="020B0402020203020204" pitchFamily="34" charset="77"/>
              </a:rPr>
              <a:t>Female</a:t>
            </a:r>
          </a:p>
          <a:p>
            <a:pPr algn="r"/>
            <a:r>
              <a:rPr lang="en-US" dirty="0">
                <a:latin typeface="Avenir Light" panose="020B0402020203020204" pitchFamily="34" charset="77"/>
              </a:rPr>
              <a:t>Age 40</a:t>
            </a:r>
          </a:p>
          <a:p>
            <a:pPr algn="r"/>
            <a:r>
              <a:rPr lang="en-US" dirty="0">
                <a:latin typeface="Avenir Light" panose="020B0402020203020204" pitchFamily="34" charset="77"/>
              </a:rPr>
              <a:t>Married</a:t>
            </a:r>
          </a:p>
          <a:p>
            <a:pPr algn="r"/>
            <a:r>
              <a:rPr lang="en-US" dirty="0">
                <a:latin typeface="Avenir Light" panose="020B0402020203020204" pitchFamily="34" charset="77"/>
              </a:rPr>
              <a:t>No Children</a:t>
            </a:r>
          </a:p>
          <a:p>
            <a:pPr algn="r"/>
            <a:r>
              <a:rPr lang="en-US" dirty="0">
                <a:latin typeface="Avenir Light" panose="020B0402020203020204" pitchFamily="34" charset="77"/>
              </a:rPr>
              <a:t>USA</a:t>
            </a:r>
          </a:p>
          <a:p>
            <a:pPr algn="r"/>
            <a:r>
              <a:rPr lang="en-US" dirty="0">
                <a:latin typeface="Avenir Light" panose="020B0402020203020204" pitchFamily="34" charset="77"/>
              </a:rPr>
              <a:t>Marketing Director</a:t>
            </a:r>
          </a:p>
          <a:p>
            <a:pPr algn="r"/>
            <a:r>
              <a:rPr lang="en-US" dirty="0">
                <a:latin typeface="Avenir Light" panose="020B0402020203020204" pitchFamily="34" charset="77"/>
              </a:rPr>
              <a:t>$95,500 Salary</a:t>
            </a:r>
          </a:p>
        </p:txBody>
      </p:sp>
      <p:sp>
        <p:nvSpPr>
          <p:cNvPr id="12" name="TextBox 11">
            <a:extLst>
              <a:ext uri="{FF2B5EF4-FFF2-40B4-BE49-F238E27FC236}">
                <a16:creationId xmlns:a16="http://schemas.microsoft.com/office/drawing/2014/main" id="{94559E8E-DA90-854C-B45F-9BC0CED2C895}"/>
              </a:ext>
            </a:extLst>
          </p:cNvPr>
          <p:cNvSpPr txBox="1"/>
          <p:nvPr/>
        </p:nvSpPr>
        <p:spPr>
          <a:xfrm>
            <a:off x="3981197" y="3849822"/>
            <a:ext cx="2468946" cy="830997"/>
          </a:xfrm>
          <a:prstGeom prst="rect">
            <a:avLst/>
          </a:prstGeom>
          <a:solidFill>
            <a:schemeClr val="bg1">
              <a:lumMod val="85000"/>
              <a:lumOff val="15000"/>
            </a:schemeClr>
          </a:solidFill>
        </p:spPr>
        <p:txBody>
          <a:bodyPr wrap="none" rtlCol="0">
            <a:spAutoFit/>
          </a:bodyPr>
          <a:lstStyle/>
          <a:p>
            <a:pPr algn="r"/>
            <a:r>
              <a:rPr lang="en-US" sz="2400" dirty="0">
                <a:latin typeface="Avenir Light" panose="020B0402020203020204" pitchFamily="34" charset="77"/>
              </a:rPr>
              <a:t>Businesswoman/</a:t>
            </a:r>
          </a:p>
          <a:p>
            <a:pPr algn="r"/>
            <a:r>
              <a:rPr lang="en-US" sz="2400" dirty="0">
                <a:latin typeface="Avenir Light" panose="020B0402020203020204" pitchFamily="34" charset="77"/>
              </a:rPr>
              <a:t>Globetrotter</a:t>
            </a:r>
          </a:p>
        </p:txBody>
      </p:sp>
      <p:sp>
        <p:nvSpPr>
          <p:cNvPr id="13" name="TextBox 12">
            <a:extLst>
              <a:ext uri="{FF2B5EF4-FFF2-40B4-BE49-F238E27FC236}">
                <a16:creationId xmlns:a16="http://schemas.microsoft.com/office/drawing/2014/main" id="{5B4CE6F2-30D3-AD41-A608-EFE2FBF33EEC}"/>
              </a:ext>
            </a:extLst>
          </p:cNvPr>
          <p:cNvSpPr txBox="1"/>
          <p:nvPr/>
        </p:nvSpPr>
        <p:spPr>
          <a:xfrm>
            <a:off x="6920568" y="288758"/>
            <a:ext cx="5030801" cy="1754326"/>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Attitude Towards Technology:</a:t>
            </a:r>
          </a:p>
          <a:p>
            <a:r>
              <a:rPr lang="en-US" dirty="0">
                <a:latin typeface="Avenir Light" panose="020B0402020203020204" pitchFamily="34" charset="77"/>
              </a:rPr>
              <a:t>uses several devices regularly, </a:t>
            </a:r>
          </a:p>
          <a:p>
            <a:r>
              <a:rPr lang="en-US" dirty="0">
                <a:latin typeface="Avenir Light" panose="020B0402020203020204" pitchFamily="34" charset="77"/>
              </a:rPr>
              <a:t>including laptop, tablet, and phone.  </a:t>
            </a:r>
          </a:p>
          <a:p>
            <a:r>
              <a:rPr lang="en-US" dirty="0">
                <a:latin typeface="Avenir Light" panose="020B0402020203020204" pitchFamily="34" charset="77"/>
              </a:rPr>
              <a:t>influenced by online ads, no print or television. </a:t>
            </a:r>
          </a:p>
          <a:p>
            <a:r>
              <a:rPr lang="en-US" dirty="0">
                <a:latin typeface="Avenir Light" panose="020B0402020203020204" pitchFamily="34" charset="77"/>
              </a:rPr>
              <a:t>regular and steady use of social media</a:t>
            </a:r>
          </a:p>
          <a:p>
            <a:r>
              <a:rPr lang="en-US" dirty="0">
                <a:latin typeface="Avenir Light" panose="020B0402020203020204" pitchFamily="34" charset="77"/>
              </a:rPr>
              <a:t>including Twitter, Facebook, and Instagram</a:t>
            </a:r>
          </a:p>
        </p:txBody>
      </p:sp>
      <p:sp>
        <p:nvSpPr>
          <p:cNvPr id="14" name="TextBox 13">
            <a:extLst>
              <a:ext uri="{FF2B5EF4-FFF2-40B4-BE49-F238E27FC236}">
                <a16:creationId xmlns:a16="http://schemas.microsoft.com/office/drawing/2014/main" id="{92CCDF24-2F11-344A-8870-6790F8F275F5}"/>
              </a:ext>
            </a:extLst>
          </p:cNvPr>
          <p:cNvSpPr txBox="1"/>
          <p:nvPr/>
        </p:nvSpPr>
        <p:spPr>
          <a:xfrm>
            <a:off x="6920568" y="2149017"/>
            <a:ext cx="3155544" cy="369332"/>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Context of Use:  multi-device</a:t>
            </a:r>
          </a:p>
        </p:txBody>
      </p:sp>
      <p:sp>
        <p:nvSpPr>
          <p:cNvPr id="15" name="TextBox 14">
            <a:extLst>
              <a:ext uri="{FF2B5EF4-FFF2-40B4-BE49-F238E27FC236}">
                <a16:creationId xmlns:a16="http://schemas.microsoft.com/office/drawing/2014/main" id="{40C86C07-D912-904B-BBCA-768871215A70}"/>
              </a:ext>
            </a:extLst>
          </p:cNvPr>
          <p:cNvSpPr txBox="1"/>
          <p:nvPr/>
        </p:nvSpPr>
        <p:spPr>
          <a:xfrm>
            <a:off x="6920567" y="2676254"/>
            <a:ext cx="3850991" cy="369332"/>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Customer Segmentation Data:  65%</a:t>
            </a:r>
          </a:p>
        </p:txBody>
      </p:sp>
      <p:sp>
        <p:nvSpPr>
          <p:cNvPr id="16" name="TextBox 15">
            <a:extLst>
              <a:ext uri="{FF2B5EF4-FFF2-40B4-BE49-F238E27FC236}">
                <a16:creationId xmlns:a16="http://schemas.microsoft.com/office/drawing/2014/main" id="{91DA14FD-9B30-3A40-9421-BD29EFC24A12}"/>
              </a:ext>
            </a:extLst>
          </p:cNvPr>
          <p:cNvSpPr txBox="1"/>
          <p:nvPr/>
        </p:nvSpPr>
        <p:spPr>
          <a:xfrm>
            <a:off x="6919953" y="3203491"/>
            <a:ext cx="3076740" cy="646331"/>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Key Drivers:  looking for the</a:t>
            </a:r>
          </a:p>
          <a:p>
            <a:r>
              <a:rPr lang="en-US" dirty="0">
                <a:latin typeface="Avenir Light" panose="020B0402020203020204" pitchFamily="34" charset="77"/>
              </a:rPr>
              <a:t>latest vacation hotspot</a:t>
            </a:r>
          </a:p>
        </p:txBody>
      </p:sp>
      <p:sp>
        <p:nvSpPr>
          <p:cNvPr id="17" name="TextBox 16">
            <a:extLst>
              <a:ext uri="{FF2B5EF4-FFF2-40B4-BE49-F238E27FC236}">
                <a16:creationId xmlns:a16="http://schemas.microsoft.com/office/drawing/2014/main" id="{6B88FD2D-867C-AD4C-8E35-0027E3DC81BA}"/>
              </a:ext>
            </a:extLst>
          </p:cNvPr>
          <p:cNvSpPr txBox="1"/>
          <p:nvPr/>
        </p:nvSpPr>
        <p:spPr>
          <a:xfrm>
            <a:off x="6919953" y="4045521"/>
            <a:ext cx="4656211" cy="1477328"/>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Key goals and needs: </a:t>
            </a:r>
          </a:p>
          <a:p>
            <a:r>
              <a:rPr lang="en-US" dirty="0">
                <a:latin typeface="Avenir Light" panose="020B0402020203020204" pitchFamily="34" charset="77"/>
              </a:rPr>
              <a:t>rental car company suggestions, </a:t>
            </a:r>
          </a:p>
          <a:p>
            <a:r>
              <a:rPr lang="en-US" dirty="0">
                <a:latin typeface="Avenir Light" panose="020B0402020203020204" pitchFamily="34" charset="77"/>
              </a:rPr>
              <a:t>hotel special offers and discounts, </a:t>
            </a:r>
          </a:p>
          <a:p>
            <a:r>
              <a:rPr lang="en-US" dirty="0">
                <a:latin typeface="Avenir Light" panose="020B0402020203020204" pitchFamily="34" charset="77"/>
              </a:rPr>
              <a:t>local attraction highlights and guided tours,</a:t>
            </a:r>
          </a:p>
          <a:p>
            <a:r>
              <a:rPr lang="en-US" dirty="0">
                <a:latin typeface="Avenir Light" panose="020B0402020203020204" pitchFamily="34" charset="77"/>
              </a:rPr>
              <a:t>night life</a:t>
            </a:r>
          </a:p>
        </p:txBody>
      </p:sp>
      <p:sp>
        <p:nvSpPr>
          <p:cNvPr id="18" name="TextBox 17">
            <a:extLst>
              <a:ext uri="{FF2B5EF4-FFF2-40B4-BE49-F238E27FC236}">
                <a16:creationId xmlns:a16="http://schemas.microsoft.com/office/drawing/2014/main" id="{BEFEE33F-4D67-5146-9082-94EA5E52CA61}"/>
              </a:ext>
            </a:extLst>
          </p:cNvPr>
          <p:cNvSpPr txBox="1"/>
          <p:nvPr/>
        </p:nvSpPr>
        <p:spPr>
          <a:xfrm>
            <a:off x="6919953" y="5718548"/>
            <a:ext cx="4144083" cy="923330"/>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Pain points:  overwhelmed by choices, </a:t>
            </a:r>
          </a:p>
          <a:p>
            <a:r>
              <a:rPr lang="en-US" dirty="0">
                <a:latin typeface="Avenir Light" panose="020B0402020203020204" pitchFamily="34" charset="77"/>
              </a:rPr>
              <a:t>overcrowded public spaces, </a:t>
            </a:r>
          </a:p>
          <a:p>
            <a:r>
              <a:rPr lang="en-US" dirty="0">
                <a:latin typeface="Avenir Light" panose="020B0402020203020204" pitchFamily="34" charset="77"/>
              </a:rPr>
              <a:t>lack of Wi-Fi hotspots</a:t>
            </a:r>
          </a:p>
        </p:txBody>
      </p:sp>
      <p:cxnSp>
        <p:nvCxnSpPr>
          <p:cNvPr id="9" name="Straight Connector 8">
            <a:extLst>
              <a:ext uri="{FF2B5EF4-FFF2-40B4-BE49-F238E27FC236}">
                <a16:creationId xmlns:a16="http://schemas.microsoft.com/office/drawing/2014/main" id="{FBD13CA3-2B29-7B49-BC06-29F6D25E6294}"/>
              </a:ext>
            </a:extLst>
          </p:cNvPr>
          <p:cNvCxnSpPr/>
          <p:nvPr/>
        </p:nvCxnSpPr>
        <p:spPr>
          <a:xfrm>
            <a:off x="6673516" y="611923"/>
            <a:ext cx="0" cy="556829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5218656"/>
      </p:ext>
    </p:extLst>
  </p:cSld>
  <p:clrMapOvr>
    <a:masterClrMapping/>
  </p:clrMapOvr>
  <p:transition spd="slow">
    <p:pull dir="rd"/>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AAA7FE-A9D6-A548-8DB2-3C2D06C1CFEE}"/>
              </a:ext>
            </a:extLst>
          </p:cNvPr>
          <p:cNvPicPr>
            <a:picLocks noChangeAspect="1"/>
          </p:cNvPicPr>
          <p:nvPr/>
        </p:nvPicPr>
        <p:blipFill>
          <a:blip r:embed="rId2"/>
          <a:stretch>
            <a:fillRect/>
          </a:stretch>
        </p:blipFill>
        <p:spPr>
          <a:xfrm>
            <a:off x="992" y="0"/>
            <a:ext cx="5485407" cy="6856758"/>
          </a:xfrm>
          <a:prstGeom prst="rect">
            <a:avLst/>
          </a:prstGeom>
        </p:spPr>
      </p:pic>
      <p:sp>
        <p:nvSpPr>
          <p:cNvPr id="7" name="TextBox 6">
            <a:extLst>
              <a:ext uri="{FF2B5EF4-FFF2-40B4-BE49-F238E27FC236}">
                <a16:creationId xmlns:a16="http://schemas.microsoft.com/office/drawing/2014/main" id="{0C7D2DF6-4A72-6E45-A347-D9F50ED5D414}"/>
              </a:ext>
            </a:extLst>
          </p:cNvPr>
          <p:cNvSpPr txBox="1"/>
          <p:nvPr/>
        </p:nvSpPr>
        <p:spPr>
          <a:xfrm>
            <a:off x="240631" y="288758"/>
            <a:ext cx="5405519" cy="646331"/>
          </a:xfrm>
          <a:prstGeom prst="rect">
            <a:avLst/>
          </a:prstGeom>
          <a:solidFill>
            <a:schemeClr val="bg1">
              <a:lumMod val="85000"/>
              <a:lumOff val="15000"/>
            </a:schemeClr>
          </a:solidFill>
        </p:spPr>
        <p:txBody>
          <a:bodyPr wrap="none" rtlCol="0">
            <a:spAutoFit/>
          </a:bodyPr>
          <a:lstStyle/>
          <a:p>
            <a:r>
              <a:rPr lang="en-US" sz="3600" i="1" dirty="0">
                <a:latin typeface="Avenir Light Oblique" panose="020B0402020203090204" pitchFamily="34" charset="77"/>
              </a:rPr>
              <a:t>“Where there’s waves…”</a:t>
            </a:r>
          </a:p>
        </p:txBody>
      </p:sp>
      <p:sp>
        <p:nvSpPr>
          <p:cNvPr id="10" name="TextBox 9">
            <a:extLst>
              <a:ext uri="{FF2B5EF4-FFF2-40B4-BE49-F238E27FC236}">
                <a16:creationId xmlns:a16="http://schemas.microsoft.com/office/drawing/2014/main" id="{829C9FB2-6D4B-E84D-AFBD-7C198E6190AB}"/>
              </a:ext>
            </a:extLst>
          </p:cNvPr>
          <p:cNvSpPr txBox="1"/>
          <p:nvPr/>
        </p:nvSpPr>
        <p:spPr>
          <a:xfrm>
            <a:off x="1356353" y="935089"/>
            <a:ext cx="3633046" cy="461665"/>
          </a:xfrm>
          <a:prstGeom prst="rect">
            <a:avLst/>
          </a:prstGeom>
          <a:solidFill>
            <a:schemeClr val="bg1">
              <a:lumMod val="85000"/>
              <a:lumOff val="15000"/>
            </a:schemeClr>
          </a:solidFill>
        </p:spPr>
        <p:txBody>
          <a:bodyPr wrap="none" rtlCol="0">
            <a:spAutoFit/>
          </a:bodyPr>
          <a:lstStyle/>
          <a:p>
            <a:r>
              <a:rPr lang="en-US" sz="2400" dirty="0">
                <a:latin typeface="Avenir Light" panose="020B0402020203020204" pitchFamily="34" charset="77"/>
              </a:rPr>
              <a:t>The 20-Something Single</a:t>
            </a:r>
          </a:p>
        </p:txBody>
      </p:sp>
      <p:sp>
        <p:nvSpPr>
          <p:cNvPr id="11" name="TextBox 10">
            <a:extLst>
              <a:ext uri="{FF2B5EF4-FFF2-40B4-BE49-F238E27FC236}">
                <a16:creationId xmlns:a16="http://schemas.microsoft.com/office/drawing/2014/main" id="{510F1214-5B79-6C4D-81A5-6C43D17BC52A}"/>
              </a:ext>
            </a:extLst>
          </p:cNvPr>
          <p:cNvSpPr txBox="1"/>
          <p:nvPr/>
        </p:nvSpPr>
        <p:spPr>
          <a:xfrm>
            <a:off x="4819584" y="1480380"/>
            <a:ext cx="1633781" cy="2031325"/>
          </a:xfrm>
          <a:prstGeom prst="rect">
            <a:avLst/>
          </a:prstGeom>
          <a:solidFill>
            <a:schemeClr val="bg1">
              <a:lumMod val="85000"/>
              <a:lumOff val="15000"/>
            </a:schemeClr>
          </a:solidFill>
        </p:spPr>
        <p:txBody>
          <a:bodyPr wrap="none" rtlCol="0">
            <a:spAutoFit/>
          </a:bodyPr>
          <a:lstStyle/>
          <a:p>
            <a:pPr algn="r"/>
            <a:r>
              <a:rPr lang="en-US" dirty="0">
                <a:latin typeface="Avenir Light" panose="020B0402020203020204" pitchFamily="34" charset="77"/>
              </a:rPr>
              <a:t>Male</a:t>
            </a:r>
          </a:p>
          <a:p>
            <a:pPr algn="r"/>
            <a:r>
              <a:rPr lang="en-US" dirty="0">
                <a:latin typeface="Avenir Light" panose="020B0402020203020204" pitchFamily="34" charset="77"/>
              </a:rPr>
              <a:t>Age 25</a:t>
            </a:r>
          </a:p>
          <a:p>
            <a:pPr algn="r"/>
            <a:r>
              <a:rPr lang="en-US" dirty="0">
                <a:latin typeface="Avenir Light" panose="020B0402020203020204" pitchFamily="34" charset="77"/>
              </a:rPr>
              <a:t>Single</a:t>
            </a:r>
          </a:p>
          <a:p>
            <a:pPr algn="r"/>
            <a:r>
              <a:rPr lang="en-US" dirty="0">
                <a:latin typeface="Avenir Light" panose="020B0402020203020204" pitchFamily="34" charset="77"/>
              </a:rPr>
              <a:t>No Children</a:t>
            </a:r>
          </a:p>
          <a:p>
            <a:pPr algn="r"/>
            <a:r>
              <a:rPr lang="en-US" dirty="0">
                <a:latin typeface="Avenir Light" panose="020B0402020203020204" pitchFamily="34" charset="77"/>
              </a:rPr>
              <a:t>USA</a:t>
            </a:r>
          </a:p>
          <a:p>
            <a:pPr algn="r"/>
            <a:r>
              <a:rPr lang="en-US" dirty="0">
                <a:latin typeface="Avenir Light" panose="020B0402020203020204" pitchFamily="34" charset="77"/>
              </a:rPr>
              <a:t>Surf Instructor</a:t>
            </a:r>
          </a:p>
          <a:p>
            <a:pPr algn="r"/>
            <a:r>
              <a:rPr lang="en-US" dirty="0">
                <a:latin typeface="Avenir Light" panose="020B0402020203020204" pitchFamily="34" charset="77"/>
              </a:rPr>
              <a:t>$25,000 Salary</a:t>
            </a:r>
          </a:p>
        </p:txBody>
      </p:sp>
      <p:sp>
        <p:nvSpPr>
          <p:cNvPr id="12" name="TextBox 11">
            <a:extLst>
              <a:ext uri="{FF2B5EF4-FFF2-40B4-BE49-F238E27FC236}">
                <a16:creationId xmlns:a16="http://schemas.microsoft.com/office/drawing/2014/main" id="{94559E8E-DA90-854C-B45F-9BC0CED2C895}"/>
              </a:ext>
            </a:extLst>
          </p:cNvPr>
          <p:cNvSpPr txBox="1"/>
          <p:nvPr/>
        </p:nvSpPr>
        <p:spPr>
          <a:xfrm>
            <a:off x="3637835" y="3849822"/>
            <a:ext cx="2812308" cy="830997"/>
          </a:xfrm>
          <a:prstGeom prst="rect">
            <a:avLst/>
          </a:prstGeom>
          <a:solidFill>
            <a:schemeClr val="bg1">
              <a:lumMod val="85000"/>
              <a:lumOff val="15000"/>
            </a:schemeClr>
          </a:solidFill>
        </p:spPr>
        <p:txBody>
          <a:bodyPr wrap="none" rtlCol="0">
            <a:spAutoFit/>
          </a:bodyPr>
          <a:lstStyle/>
          <a:p>
            <a:pPr algn="r"/>
            <a:r>
              <a:rPr lang="en-US" sz="2400" dirty="0">
                <a:latin typeface="Avenir Light" panose="020B0402020203020204" pitchFamily="34" charset="77"/>
              </a:rPr>
              <a:t>Surf Expert/</a:t>
            </a:r>
          </a:p>
          <a:p>
            <a:pPr algn="r"/>
            <a:r>
              <a:rPr lang="en-US" sz="2400" dirty="0">
                <a:latin typeface="Avenir Light" panose="020B0402020203020204" pitchFamily="34" charset="77"/>
              </a:rPr>
              <a:t>Seafood Enthusiast</a:t>
            </a:r>
          </a:p>
        </p:txBody>
      </p:sp>
      <p:sp>
        <p:nvSpPr>
          <p:cNvPr id="13" name="TextBox 12">
            <a:extLst>
              <a:ext uri="{FF2B5EF4-FFF2-40B4-BE49-F238E27FC236}">
                <a16:creationId xmlns:a16="http://schemas.microsoft.com/office/drawing/2014/main" id="{5B4CE6F2-30D3-AD41-A608-EFE2FBF33EEC}"/>
              </a:ext>
            </a:extLst>
          </p:cNvPr>
          <p:cNvSpPr txBox="1"/>
          <p:nvPr/>
        </p:nvSpPr>
        <p:spPr>
          <a:xfrm>
            <a:off x="6920568" y="288758"/>
            <a:ext cx="5030801" cy="1754326"/>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Attitude Towards Technology:</a:t>
            </a:r>
          </a:p>
          <a:p>
            <a:r>
              <a:rPr lang="en-US" dirty="0">
                <a:latin typeface="Avenir Light" panose="020B0402020203020204" pitchFamily="34" charset="77"/>
              </a:rPr>
              <a:t>uses several devices regularly, </a:t>
            </a:r>
          </a:p>
          <a:p>
            <a:r>
              <a:rPr lang="en-US" dirty="0">
                <a:latin typeface="Avenir Light" panose="020B0402020203020204" pitchFamily="34" charset="77"/>
              </a:rPr>
              <a:t>including laptop, tablet, and phone.  </a:t>
            </a:r>
          </a:p>
          <a:p>
            <a:r>
              <a:rPr lang="en-US" dirty="0">
                <a:latin typeface="Avenir Light" panose="020B0402020203020204" pitchFamily="34" charset="77"/>
              </a:rPr>
              <a:t>influenced by online ads, no print or television. </a:t>
            </a:r>
          </a:p>
          <a:p>
            <a:r>
              <a:rPr lang="en-US" dirty="0">
                <a:latin typeface="Avenir Light" panose="020B0402020203020204" pitchFamily="34" charset="77"/>
              </a:rPr>
              <a:t>regular and steady use of social media</a:t>
            </a:r>
          </a:p>
          <a:p>
            <a:r>
              <a:rPr lang="en-US" dirty="0">
                <a:latin typeface="Avenir Light" panose="020B0402020203020204" pitchFamily="34" charset="77"/>
              </a:rPr>
              <a:t>including Twitter, Facebook, and Instagram</a:t>
            </a:r>
          </a:p>
        </p:txBody>
      </p:sp>
      <p:sp>
        <p:nvSpPr>
          <p:cNvPr id="14" name="TextBox 13">
            <a:extLst>
              <a:ext uri="{FF2B5EF4-FFF2-40B4-BE49-F238E27FC236}">
                <a16:creationId xmlns:a16="http://schemas.microsoft.com/office/drawing/2014/main" id="{92CCDF24-2F11-344A-8870-6790F8F275F5}"/>
              </a:ext>
            </a:extLst>
          </p:cNvPr>
          <p:cNvSpPr txBox="1"/>
          <p:nvPr/>
        </p:nvSpPr>
        <p:spPr>
          <a:xfrm>
            <a:off x="6920568" y="2149017"/>
            <a:ext cx="3155544" cy="369332"/>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Context of Use:  multi-device</a:t>
            </a:r>
          </a:p>
        </p:txBody>
      </p:sp>
      <p:sp>
        <p:nvSpPr>
          <p:cNvPr id="15" name="TextBox 14">
            <a:extLst>
              <a:ext uri="{FF2B5EF4-FFF2-40B4-BE49-F238E27FC236}">
                <a16:creationId xmlns:a16="http://schemas.microsoft.com/office/drawing/2014/main" id="{40C86C07-D912-904B-BBCA-768871215A70}"/>
              </a:ext>
            </a:extLst>
          </p:cNvPr>
          <p:cNvSpPr txBox="1"/>
          <p:nvPr/>
        </p:nvSpPr>
        <p:spPr>
          <a:xfrm>
            <a:off x="6920567" y="2676254"/>
            <a:ext cx="3850991" cy="369332"/>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Customer Segmentation Data:  35%</a:t>
            </a:r>
          </a:p>
        </p:txBody>
      </p:sp>
      <p:sp>
        <p:nvSpPr>
          <p:cNvPr id="16" name="TextBox 15">
            <a:extLst>
              <a:ext uri="{FF2B5EF4-FFF2-40B4-BE49-F238E27FC236}">
                <a16:creationId xmlns:a16="http://schemas.microsoft.com/office/drawing/2014/main" id="{91DA14FD-9B30-3A40-9421-BD29EFC24A12}"/>
              </a:ext>
            </a:extLst>
          </p:cNvPr>
          <p:cNvSpPr txBox="1"/>
          <p:nvPr/>
        </p:nvSpPr>
        <p:spPr>
          <a:xfrm>
            <a:off x="6919953" y="3203491"/>
            <a:ext cx="5038495" cy="646331"/>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Key Drivers:  wants affordable accommodations</a:t>
            </a:r>
          </a:p>
          <a:p>
            <a:r>
              <a:rPr lang="en-US" dirty="0">
                <a:latin typeface="Avenir Light" panose="020B0402020203020204" pitchFamily="34" charset="77"/>
              </a:rPr>
              <a:t>near the beach</a:t>
            </a:r>
          </a:p>
        </p:txBody>
      </p:sp>
      <p:sp>
        <p:nvSpPr>
          <p:cNvPr id="17" name="TextBox 16">
            <a:extLst>
              <a:ext uri="{FF2B5EF4-FFF2-40B4-BE49-F238E27FC236}">
                <a16:creationId xmlns:a16="http://schemas.microsoft.com/office/drawing/2014/main" id="{6B88FD2D-867C-AD4C-8E35-0027E3DC81BA}"/>
              </a:ext>
            </a:extLst>
          </p:cNvPr>
          <p:cNvSpPr txBox="1"/>
          <p:nvPr/>
        </p:nvSpPr>
        <p:spPr>
          <a:xfrm>
            <a:off x="6919953" y="4045521"/>
            <a:ext cx="3716980" cy="1477328"/>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Key goals and needs: </a:t>
            </a:r>
          </a:p>
          <a:p>
            <a:r>
              <a:rPr lang="en-US" dirty="0">
                <a:latin typeface="Avenir Light" panose="020B0402020203020204" pitchFamily="34" charset="77"/>
              </a:rPr>
              <a:t>surfing hot spots, </a:t>
            </a:r>
          </a:p>
          <a:p>
            <a:r>
              <a:rPr lang="en-US" dirty="0">
                <a:latin typeface="Avenir Light" panose="020B0402020203020204" pitchFamily="34" charset="77"/>
              </a:rPr>
              <a:t>hotel special offers and discounts, </a:t>
            </a:r>
          </a:p>
          <a:p>
            <a:r>
              <a:rPr lang="en-US" dirty="0">
                <a:latin typeface="Avenir Light" panose="020B0402020203020204" pitchFamily="34" charset="77"/>
              </a:rPr>
              <a:t>local bars and night life,</a:t>
            </a:r>
          </a:p>
          <a:p>
            <a:r>
              <a:rPr lang="en-US" dirty="0">
                <a:latin typeface="Avenir Light" panose="020B0402020203020204" pitchFamily="34" charset="77"/>
              </a:rPr>
              <a:t>off-the-grid attractions</a:t>
            </a:r>
          </a:p>
        </p:txBody>
      </p:sp>
      <p:sp>
        <p:nvSpPr>
          <p:cNvPr id="18" name="TextBox 17">
            <a:extLst>
              <a:ext uri="{FF2B5EF4-FFF2-40B4-BE49-F238E27FC236}">
                <a16:creationId xmlns:a16="http://schemas.microsoft.com/office/drawing/2014/main" id="{BEFEE33F-4D67-5146-9082-94EA5E52CA61}"/>
              </a:ext>
            </a:extLst>
          </p:cNvPr>
          <p:cNvSpPr txBox="1"/>
          <p:nvPr/>
        </p:nvSpPr>
        <p:spPr>
          <a:xfrm>
            <a:off x="6919953" y="5718548"/>
            <a:ext cx="4144083" cy="923330"/>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Pain points:  overwhelmed by choices, </a:t>
            </a:r>
          </a:p>
          <a:p>
            <a:r>
              <a:rPr lang="en-US" dirty="0">
                <a:latin typeface="Avenir Light" panose="020B0402020203020204" pitchFamily="34" charset="77"/>
              </a:rPr>
              <a:t>expensive meals and drinks, </a:t>
            </a:r>
          </a:p>
          <a:p>
            <a:r>
              <a:rPr lang="en-US" dirty="0">
                <a:latin typeface="Avenir Light" panose="020B0402020203020204" pitchFamily="34" charset="77"/>
              </a:rPr>
              <a:t>bad weather</a:t>
            </a:r>
          </a:p>
        </p:txBody>
      </p:sp>
      <p:cxnSp>
        <p:nvCxnSpPr>
          <p:cNvPr id="9" name="Straight Connector 8">
            <a:extLst>
              <a:ext uri="{FF2B5EF4-FFF2-40B4-BE49-F238E27FC236}">
                <a16:creationId xmlns:a16="http://schemas.microsoft.com/office/drawing/2014/main" id="{FBD13CA3-2B29-7B49-BC06-29F6D25E6294}"/>
              </a:ext>
            </a:extLst>
          </p:cNvPr>
          <p:cNvCxnSpPr/>
          <p:nvPr/>
        </p:nvCxnSpPr>
        <p:spPr>
          <a:xfrm>
            <a:off x="6673516" y="611923"/>
            <a:ext cx="0" cy="556829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0081777"/>
      </p:ext>
    </p:extLst>
  </p:cSld>
  <p:clrMapOvr>
    <a:masterClrMapping/>
  </p:clrMapOvr>
  <p:transition spd="slow">
    <p:pull dir="rd"/>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AAA7FE-A9D6-A548-8DB2-3C2D06C1CFEE}"/>
              </a:ext>
            </a:extLst>
          </p:cNvPr>
          <p:cNvPicPr>
            <a:picLocks noChangeAspect="1"/>
          </p:cNvPicPr>
          <p:nvPr/>
        </p:nvPicPr>
        <p:blipFill>
          <a:blip r:embed="rId2"/>
          <a:stretch>
            <a:fillRect/>
          </a:stretch>
        </p:blipFill>
        <p:spPr>
          <a:xfrm flipH="1">
            <a:off x="-6420" y="0"/>
            <a:ext cx="5853649" cy="6858000"/>
          </a:xfrm>
          <a:prstGeom prst="rect">
            <a:avLst/>
          </a:prstGeom>
        </p:spPr>
      </p:pic>
      <p:sp>
        <p:nvSpPr>
          <p:cNvPr id="7" name="TextBox 6">
            <a:extLst>
              <a:ext uri="{FF2B5EF4-FFF2-40B4-BE49-F238E27FC236}">
                <a16:creationId xmlns:a16="http://schemas.microsoft.com/office/drawing/2014/main" id="{0C7D2DF6-4A72-6E45-A347-D9F50ED5D414}"/>
              </a:ext>
            </a:extLst>
          </p:cNvPr>
          <p:cNvSpPr txBox="1"/>
          <p:nvPr/>
        </p:nvSpPr>
        <p:spPr>
          <a:xfrm>
            <a:off x="240631" y="288758"/>
            <a:ext cx="3644459" cy="646331"/>
          </a:xfrm>
          <a:prstGeom prst="rect">
            <a:avLst/>
          </a:prstGeom>
          <a:solidFill>
            <a:schemeClr val="bg1">
              <a:lumMod val="85000"/>
              <a:lumOff val="15000"/>
            </a:schemeClr>
          </a:solidFill>
        </p:spPr>
        <p:txBody>
          <a:bodyPr wrap="none" rtlCol="0">
            <a:spAutoFit/>
          </a:bodyPr>
          <a:lstStyle/>
          <a:p>
            <a:r>
              <a:rPr lang="en-US" sz="3600" i="1" dirty="0">
                <a:latin typeface="Avenir Light Oblique" panose="020B0402020203090204" pitchFamily="34" charset="77"/>
              </a:rPr>
              <a:t>“Life’s too short”</a:t>
            </a:r>
          </a:p>
        </p:txBody>
      </p:sp>
      <p:sp>
        <p:nvSpPr>
          <p:cNvPr id="10" name="TextBox 9">
            <a:extLst>
              <a:ext uri="{FF2B5EF4-FFF2-40B4-BE49-F238E27FC236}">
                <a16:creationId xmlns:a16="http://schemas.microsoft.com/office/drawing/2014/main" id="{829C9FB2-6D4B-E84D-AFBD-7C198E6190AB}"/>
              </a:ext>
            </a:extLst>
          </p:cNvPr>
          <p:cNvSpPr txBox="1"/>
          <p:nvPr/>
        </p:nvSpPr>
        <p:spPr>
          <a:xfrm>
            <a:off x="1356353" y="935089"/>
            <a:ext cx="2907784" cy="461665"/>
          </a:xfrm>
          <a:prstGeom prst="rect">
            <a:avLst/>
          </a:prstGeom>
          <a:solidFill>
            <a:schemeClr val="bg1">
              <a:lumMod val="85000"/>
              <a:lumOff val="15000"/>
            </a:schemeClr>
          </a:solidFill>
        </p:spPr>
        <p:txBody>
          <a:bodyPr wrap="none" rtlCol="0">
            <a:spAutoFit/>
          </a:bodyPr>
          <a:lstStyle/>
          <a:p>
            <a:r>
              <a:rPr lang="en-US" sz="2400" dirty="0">
                <a:latin typeface="Avenir Light" panose="020B0402020203020204" pitchFamily="34" charset="77"/>
              </a:rPr>
              <a:t>The Married Retiree</a:t>
            </a:r>
          </a:p>
        </p:txBody>
      </p:sp>
      <p:sp>
        <p:nvSpPr>
          <p:cNvPr id="11" name="TextBox 10">
            <a:extLst>
              <a:ext uri="{FF2B5EF4-FFF2-40B4-BE49-F238E27FC236}">
                <a16:creationId xmlns:a16="http://schemas.microsoft.com/office/drawing/2014/main" id="{510F1214-5B79-6C4D-81A5-6C43D17BC52A}"/>
              </a:ext>
            </a:extLst>
          </p:cNvPr>
          <p:cNvSpPr txBox="1"/>
          <p:nvPr/>
        </p:nvSpPr>
        <p:spPr>
          <a:xfrm>
            <a:off x="4699359" y="1480380"/>
            <a:ext cx="1754006" cy="2031325"/>
          </a:xfrm>
          <a:prstGeom prst="rect">
            <a:avLst/>
          </a:prstGeom>
          <a:solidFill>
            <a:schemeClr val="bg1">
              <a:lumMod val="85000"/>
              <a:lumOff val="15000"/>
            </a:schemeClr>
          </a:solidFill>
        </p:spPr>
        <p:txBody>
          <a:bodyPr wrap="none" rtlCol="0">
            <a:spAutoFit/>
          </a:bodyPr>
          <a:lstStyle/>
          <a:p>
            <a:pPr algn="r"/>
            <a:r>
              <a:rPr lang="en-US" dirty="0">
                <a:latin typeface="Avenir Light" panose="020B0402020203020204" pitchFamily="34" charset="77"/>
              </a:rPr>
              <a:t>Male</a:t>
            </a:r>
          </a:p>
          <a:p>
            <a:pPr algn="r"/>
            <a:r>
              <a:rPr lang="en-US" dirty="0">
                <a:latin typeface="Avenir Light" panose="020B0402020203020204" pitchFamily="34" charset="77"/>
              </a:rPr>
              <a:t>Age 60</a:t>
            </a:r>
          </a:p>
          <a:p>
            <a:pPr algn="r"/>
            <a:r>
              <a:rPr lang="en-US" dirty="0">
                <a:latin typeface="Avenir Light" panose="020B0402020203020204" pitchFamily="34" charset="77"/>
              </a:rPr>
              <a:t>Married</a:t>
            </a:r>
          </a:p>
          <a:p>
            <a:pPr algn="r"/>
            <a:r>
              <a:rPr lang="en-US" dirty="0">
                <a:latin typeface="Avenir Light" panose="020B0402020203020204" pitchFamily="34" charset="77"/>
              </a:rPr>
              <a:t>Children</a:t>
            </a:r>
          </a:p>
          <a:p>
            <a:pPr algn="r"/>
            <a:r>
              <a:rPr lang="en-US" dirty="0">
                <a:latin typeface="Avenir Light" panose="020B0402020203020204" pitchFamily="34" charset="77"/>
              </a:rPr>
              <a:t>USA</a:t>
            </a:r>
          </a:p>
          <a:p>
            <a:pPr algn="r"/>
            <a:r>
              <a:rPr lang="en-US" dirty="0">
                <a:latin typeface="Avenir Light" panose="020B0402020203020204" pitchFamily="34" charset="77"/>
              </a:rPr>
              <a:t>Retired</a:t>
            </a:r>
          </a:p>
          <a:p>
            <a:pPr algn="r"/>
            <a:r>
              <a:rPr lang="en-US" dirty="0">
                <a:latin typeface="Avenir Light" panose="020B0402020203020204" pitchFamily="34" charset="77"/>
              </a:rPr>
              <a:t>$175,000 Salary</a:t>
            </a:r>
          </a:p>
        </p:txBody>
      </p:sp>
      <p:sp>
        <p:nvSpPr>
          <p:cNvPr id="12" name="TextBox 11">
            <a:extLst>
              <a:ext uri="{FF2B5EF4-FFF2-40B4-BE49-F238E27FC236}">
                <a16:creationId xmlns:a16="http://schemas.microsoft.com/office/drawing/2014/main" id="{94559E8E-DA90-854C-B45F-9BC0CED2C895}"/>
              </a:ext>
            </a:extLst>
          </p:cNvPr>
          <p:cNvSpPr txBox="1"/>
          <p:nvPr/>
        </p:nvSpPr>
        <p:spPr>
          <a:xfrm>
            <a:off x="4771477" y="3849822"/>
            <a:ext cx="1678666" cy="1200329"/>
          </a:xfrm>
          <a:prstGeom prst="rect">
            <a:avLst/>
          </a:prstGeom>
          <a:solidFill>
            <a:schemeClr val="bg1">
              <a:lumMod val="85000"/>
              <a:lumOff val="15000"/>
            </a:schemeClr>
          </a:solidFill>
        </p:spPr>
        <p:txBody>
          <a:bodyPr wrap="none" rtlCol="0">
            <a:spAutoFit/>
          </a:bodyPr>
          <a:lstStyle/>
          <a:p>
            <a:pPr algn="r"/>
            <a:r>
              <a:rPr lang="en-US" sz="2400" dirty="0">
                <a:latin typeface="Avenir Light" panose="020B0402020203020204" pitchFamily="34" charset="77"/>
              </a:rPr>
              <a:t>Booklover/</a:t>
            </a:r>
          </a:p>
          <a:p>
            <a:pPr algn="r"/>
            <a:r>
              <a:rPr lang="en-US" sz="2400" dirty="0">
                <a:latin typeface="Avenir Light" panose="020B0402020203020204" pitchFamily="34" charset="77"/>
              </a:rPr>
              <a:t>Husband/</a:t>
            </a:r>
          </a:p>
          <a:p>
            <a:pPr algn="r"/>
            <a:r>
              <a:rPr lang="en-US" sz="2400" dirty="0">
                <a:latin typeface="Avenir Light" panose="020B0402020203020204" pitchFamily="34" charset="77"/>
              </a:rPr>
              <a:t>Father</a:t>
            </a:r>
          </a:p>
        </p:txBody>
      </p:sp>
      <p:sp>
        <p:nvSpPr>
          <p:cNvPr id="13" name="TextBox 12">
            <a:extLst>
              <a:ext uri="{FF2B5EF4-FFF2-40B4-BE49-F238E27FC236}">
                <a16:creationId xmlns:a16="http://schemas.microsoft.com/office/drawing/2014/main" id="{5B4CE6F2-30D3-AD41-A608-EFE2FBF33EEC}"/>
              </a:ext>
            </a:extLst>
          </p:cNvPr>
          <p:cNvSpPr txBox="1"/>
          <p:nvPr/>
        </p:nvSpPr>
        <p:spPr>
          <a:xfrm>
            <a:off x="6920568" y="288758"/>
            <a:ext cx="4571701" cy="1200329"/>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Attitude Towards Technology:</a:t>
            </a:r>
          </a:p>
          <a:p>
            <a:r>
              <a:rPr lang="en-US" dirty="0">
                <a:latin typeface="Avenir Light" panose="020B0402020203020204" pitchFamily="34" charset="77"/>
              </a:rPr>
              <a:t>uses several devices but not regularly.</a:t>
            </a:r>
          </a:p>
          <a:p>
            <a:r>
              <a:rPr lang="en-US" dirty="0">
                <a:latin typeface="Avenir Light" panose="020B0402020203020204" pitchFamily="34" charset="77"/>
              </a:rPr>
              <a:t>devices include desktop computer, laptop,</a:t>
            </a:r>
          </a:p>
          <a:p>
            <a:r>
              <a:rPr lang="en-US" dirty="0">
                <a:latin typeface="Avenir Light" panose="020B0402020203020204" pitchFamily="34" charset="77"/>
              </a:rPr>
              <a:t>and smartphone.</a:t>
            </a:r>
          </a:p>
        </p:txBody>
      </p:sp>
      <p:sp>
        <p:nvSpPr>
          <p:cNvPr id="14" name="TextBox 13">
            <a:extLst>
              <a:ext uri="{FF2B5EF4-FFF2-40B4-BE49-F238E27FC236}">
                <a16:creationId xmlns:a16="http://schemas.microsoft.com/office/drawing/2014/main" id="{92CCDF24-2F11-344A-8870-6790F8F275F5}"/>
              </a:ext>
            </a:extLst>
          </p:cNvPr>
          <p:cNvSpPr txBox="1"/>
          <p:nvPr/>
        </p:nvSpPr>
        <p:spPr>
          <a:xfrm>
            <a:off x="6921183" y="1687352"/>
            <a:ext cx="3781805" cy="369332"/>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Context of Use:  desktop computer</a:t>
            </a:r>
          </a:p>
        </p:txBody>
      </p:sp>
      <p:sp>
        <p:nvSpPr>
          <p:cNvPr id="15" name="TextBox 14">
            <a:extLst>
              <a:ext uri="{FF2B5EF4-FFF2-40B4-BE49-F238E27FC236}">
                <a16:creationId xmlns:a16="http://schemas.microsoft.com/office/drawing/2014/main" id="{40C86C07-D912-904B-BBCA-768871215A70}"/>
              </a:ext>
            </a:extLst>
          </p:cNvPr>
          <p:cNvSpPr txBox="1"/>
          <p:nvPr/>
        </p:nvSpPr>
        <p:spPr>
          <a:xfrm>
            <a:off x="6921182" y="2214589"/>
            <a:ext cx="3850991" cy="369332"/>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Customer Segmentation Data:  55%</a:t>
            </a:r>
          </a:p>
        </p:txBody>
      </p:sp>
      <p:sp>
        <p:nvSpPr>
          <p:cNvPr id="16" name="TextBox 15">
            <a:extLst>
              <a:ext uri="{FF2B5EF4-FFF2-40B4-BE49-F238E27FC236}">
                <a16:creationId xmlns:a16="http://schemas.microsoft.com/office/drawing/2014/main" id="{91DA14FD-9B30-3A40-9421-BD29EFC24A12}"/>
              </a:ext>
            </a:extLst>
          </p:cNvPr>
          <p:cNvSpPr txBox="1"/>
          <p:nvPr/>
        </p:nvSpPr>
        <p:spPr>
          <a:xfrm>
            <a:off x="6920568" y="2741826"/>
            <a:ext cx="4368504" cy="646331"/>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Key Drivers:  looking  for a quiet getaway</a:t>
            </a:r>
          </a:p>
          <a:p>
            <a:r>
              <a:rPr lang="en-US" dirty="0">
                <a:latin typeface="Avenir Light" panose="020B0402020203020204" pitchFamily="34" charset="77"/>
              </a:rPr>
              <a:t>with wife</a:t>
            </a:r>
          </a:p>
        </p:txBody>
      </p:sp>
      <p:sp>
        <p:nvSpPr>
          <p:cNvPr id="17" name="TextBox 16">
            <a:extLst>
              <a:ext uri="{FF2B5EF4-FFF2-40B4-BE49-F238E27FC236}">
                <a16:creationId xmlns:a16="http://schemas.microsoft.com/office/drawing/2014/main" id="{6B88FD2D-867C-AD4C-8E35-0027E3DC81BA}"/>
              </a:ext>
            </a:extLst>
          </p:cNvPr>
          <p:cNvSpPr txBox="1"/>
          <p:nvPr/>
        </p:nvSpPr>
        <p:spPr>
          <a:xfrm>
            <a:off x="6920568" y="3583856"/>
            <a:ext cx="4656211" cy="1477328"/>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Key goals and needs: </a:t>
            </a:r>
          </a:p>
          <a:p>
            <a:r>
              <a:rPr lang="en-US" dirty="0">
                <a:latin typeface="Avenir Light" panose="020B0402020203020204" pitchFamily="34" charset="77"/>
              </a:rPr>
              <a:t>rental car company suggestions, </a:t>
            </a:r>
          </a:p>
          <a:p>
            <a:r>
              <a:rPr lang="en-US" dirty="0">
                <a:latin typeface="Avenir Light" panose="020B0402020203020204" pitchFamily="34" charset="77"/>
              </a:rPr>
              <a:t>quiet places to relax, </a:t>
            </a:r>
          </a:p>
          <a:p>
            <a:r>
              <a:rPr lang="en-US" dirty="0">
                <a:latin typeface="Avenir Light" panose="020B0402020203020204" pitchFamily="34" charset="77"/>
              </a:rPr>
              <a:t>local attraction highlights and guided tours,</a:t>
            </a:r>
          </a:p>
          <a:p>
            <a:r>
              <a:rPr lang="en-US" dirty="0">
                <a:latin typeface="Avenir Light" panose="020B0402020203020204" pitchFamily="34" charset="77"/>
              </a:rPr>
              <a:t>all-inclusive meals</a:t>
            </a:r>
          </a:p>
        </p:txBody>
      </p:sp>
      <p:sp>
        <p:nvSpPr>
          <p:cNvPr id="18" name="TextBox 17">
            <a:extLst>
              <a:ext uri="{FF2B5EF4-FFF2-40B4-BE49-F238E27FC236}">
                <a16:creationId xmlns:a16="http://schemas.microsoft.com/office/drawing/2014/main" id="{BEFEE33F-4D67-5146-9082-94EA5E52CA61}"/>
              </a:ext>
            </a:extLst>
          </p:cNvPr>
          <p:cNvSpPr txBox="1"/>
          <p:nvPr/>
        </p:nvSpPr>
        <p:spPr>
          <a:xfrm>
            <a:off x="6920568" y="5256883"/>
            <a:ext cx="3768980" cy="923330"/>
          </a:xfrm>
          <a:prstGeom prst="rect">
            <a:avLst/>
          </a:prstGeom>
          <a:solidFill>
            <a:schemeClr val="bg1">
              <a:lumMod val="85000"/>
              <a:lumOff val="15000"/>
            </a:schemeClr>
          </a:solidFill>
        </p:spPr>
        <p:txBody>
          <a:bodyPr wrap="none" rtlCol="0">
            <a:spAutoFit/>
          </a:bodyPr>
          <a:lstStyle/>
          <a:p>
            <a:r>
              <a:rPr lang="en-US" dirty="0">
                <a:latin typeface="Avenir Light" panose="020B0402020203020204" pitchFamily="34" charset="77"/>
              </a:rPr>
              <a:t>Pain points:  loud, young travelers, </a:t>
            </a:r>
          </a:p>
          <a:p>
            <a:r>
              <a:rPr lang="en-US" dirty="0">
                <a:latin typeface="Avenir Light" panose="020B0402020203020204" pitchFamily="34" charset="77"/>
              </a:rPr>
              <a:t>overcrowded public spaces, </a:t>
            </a:r>
          </a:p>
          <a:p>
            <a:r>
              <a:rPr lang="en-US" dirty="0">
                <a:latin typeface="Avenir Light" panose="020B0402020203020204" pitchFamily="34" charset="77"/>
              </a:rPr>
              <a:t>dirty hotel amenities</a:t>
            </a:r>
          </a:p>
        </p:txBody>
      </p:sp>
      <p:cxnSp>
        <p:nvCxnSpPr>
          <p:cNvPr id="9" name="Straight Connector 8">
            <a:extLst>
              <a:ext uri="{FF2B5EF4-FFF2-40B4-BE49-F238E27FC236}">
                <a16:creationId xmlns:a16="http://schemas.microsoft.com/office/drawing/2014/main" id="{FBD13CA3-2B29-7B49-BC06-29F6D25E6294}"/>
              </a:ext>
            </a:extLst>
          </p:cNvPr>
          <p:cNvCxnSpPr/>
          <p:nvPr/>
        </p:nvCxnSpPr>
        <p:spPr>
          <a:xfrm>
            <a:off x="6673516" y="611923"/>
            <a:ext cx="0" cy="556829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334570"/>
      </p:ext>
    </p:extLst>
  </p:cSld>
  <p:clrMapOvr>
    <a:masterClrMapping/>
  </p:clrMapOvr>
  <p:transition spd="slow">
    <p:pull dir="rd"/>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85000"/>
            <a:lumOff val="15000"/>
          </a:schemeClr>
        </a:solidFill>
        <a:effectLst/>
      </p:bgPr>
    </p:bg>
    <p:spTree>
      <p:nvGrpSpPr>
        <p:cNvPr id="1" name=""/>
        <p:cNvGrpSpPr/>
        <p:nvPr/>
      </p:nvGrpSpPr>
      <p:grpSpPr>
        <a:xfrm>
          <a:off x="0" y="0"/>
          <a:ext cx="0" cy="0"/>
          <a:chOff x="0" y="0"/>
          <a:chExt cx="0" cy="0"/>
        </a:xfrm>
      </p:grpSpPr>
      <p:cxnSp>
        <p:nvCxnSpPr>
          <p:cNvPr id="29" name="Straight Connector 28">
            <a:extLst>
              <a:ext uri="{FF2B5EF4-FFF2-40B4-BE49-F238E27FC236}">
                <a16:creationId xmlns:a16="http://schemas.microsoft.com/office/drawing/2014/main" id="{0741046F-AC12-BB40-AF53-C6E9DB6E1024}"/>
              </a:ext>
            </a:extLst>
          </p:cNvPr>
          <p:cNvCxnSpPr/>
          <p:nvPr/>
        </p:nvCxnSpPr>
        <p:spPr>
          <a:xfrm>
            <a:off x="1515979" y="2719138"/>
            <a:ext cx="9841832" cy="0"/>
          </a:xfrm>
          <a:prstGeom prst="line">
            <a:avLst/>
          </a:prstGeom>
          <a:ln>
            <a:solidFill>
              <a:srgbClr val="FF40FF"/>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D713CABB-A4B2-D94B-9201-DCAF862A42C1}"/>
              </a:ext>
            </a:extLst>
          </p:cNvPr>
          <p:cNvPicPr>
            <a:picLocks noChangeAspect="1"/>
          </p:cNvPicPr>
          <p:nvPr/>
        </p:nvPicPr>
        <p:blipFill>
          <a:blip r:embed="rId2"/>
          <a:stretch>
            <a:fillRect/>
          </a:stretch>
        </p:blipFill>
        <p:spPr>
          <a:xfrm>
            <a:off x="386104" y="453191"/>
            <a:ext cx="4551945" cy="4551945"/>
          </a:xfrm>
          <a:prstGeom prst="rect">
            <a:avLst/>
          </a:prstGeom>
        </p:spPr>
      </p:pic>
      <p:sp>
        <p:nvSpPr>
          <p:cNvPr id="2" name="Title 1">
            <a:extLst>
              <a:ext uri="{FF2B5EF4-FFF2-40B4-BE49-F238E27FC236}">
                <a16:creationId xmlns:a16="http://schemas.microsoft.com/office/drawing/2014/main" id="{547E18B9-B7AF-CC48-AD56-D60ED5B9EC50}"/>
              </a:ext>
            </a:extLst>
          </p:cNvPr>
          <p:cNvSpPr>
            <a:spLocks noGrp="1"/>
          </p:cNvSpPr>
          <p:nvPr>
            <p:ph type="ctrTitle"/>
          </p:nvPr>
        </p:nvSpPr>
        <p:spPr>
          <a:xfrm>
            <a:off x="4380588" y="965199"/>
            <a:ext cx="6766078" cy="4927601"/>
          </a:xfrm>
          <a:noFill/>
        </p:spPr>
        <p:txBody>
          <a:bodyPr anchor="ctr">
            <a:normAutofit/>
          </a:bodyPr>
          <a:lstStyle/>
          <a:p>
            <a:pPr algn="r"/>
            <a:r>
              <a:rPr lang="en-US" sz="6600" b="1" dirty="0">
                <a:latin typeface="Avenir Black" panose="02000503020000020003" pitchFamily="2" charset="0"/>
              </a:rPr>
              <a:t>Wireframes</a:t>
            </a:r>
            <a:br>
              <a:rPr lang="en-US" sz="6600" b="1" dirty="0">
                <a:solidFill>
                  <a:schemeClr val="tx1">
                    <a:lumMod val="85000"/>
                    <a:lumOff val="15000"/>
                  </a:schemeClr>
                </a:solidFill>
                <a:latin typeface="Avenir Black" panose="02000503020000020003" pitchFamily="2" charset="0"/>
              </a:rPr>
            </a:br>
            <a:br>
              <a:rPr lang="en-US" sz="6600" b="1" dirty="0">
                <a:solidFill>
                  <a:schemeClr val="tx1">
                    <a:lumMod val="85000"/>
                    <a:lumOff val="15000"/>
                  </a:schemeClr>
                </a:solidFill>
                <a:latin typeface="Avenir Black" panose="02000503020000020003" pitchFamily="2" charset="0"/>
              </a:rPr>
            </a:br>
            <a:br>
              <a:rPr lang="en-US" sz="5400" dirty="0">
                <a:solidFill>
                  <a:schemeClr val="tx1">
                    <a:lumMod val="85000"/>
                    <a:lumOff val="15000"/>
                  </a:schemeClr>
                </a:solidFill>
              </a:rPr>
            </a:br>
            <a:endParaRPr lang="en-US" sz="3200" dirty="0">
              <a:solidFill>
                <a:schemeClr val="tx1">
                  <a:lumMod val="85000"/>
                  <a:lumOff val="15000"/>
                </a:schemeClr>
              </a:solidFill>
              <a:latin typeface="Avenir Light" panose="020B0402020203020204" pitchFamily="34" charset="77"/>
            </a:endParaRPr>
          </a:p>
        </p:txBody>
      </p:sp>
    </p:spTree>
    <p:extLst>
      <p:ext uri="{BB962C8B-B14F-4D97-AF65-F5344CB8AC3E}">
        <p14:creationId xmlns:p14="http://schemas.microsoft.com/office/powerpoint/2010/main" val="2489474096"/>
      </p:ext>
    </p:extLst>
  </p:cSld>
  <p:clrMapOvr>
    <a:masterClrMapping/>
  </p:clrMapOvr>
  <p:transition spd="slow">
    <p:pull dir="rd"/>
  </p:transition>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891</TotalTime>
  <Words>922</Words>
  <Application>Microsoft Macintosh PowerPoint</Application>
  <PresentationFormat>Widescreen</PresentationFormat>
  <Paragraphs>201</Paragraphs>
  <Slides>22</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Avenir Black</vt:lpstr>
      <vt:lpstr>Avenir Light</vt:lpstr>
      <vt:lpstr>Avenir Light Oblique</vt:lpstr>
      <vt:lpstr>Avenir Roman</vt:lpstr>
      <vt:lpstr>Calibri</vt:lpstr>
      <vt:lpstr>Calibri Light</vt:lpstr>
      <vt:lpstr>Wingdings</vt:lpstr>
      <vt:lpstr>Office Theme</vt:lpstr>
      <vt:lpstr>UX Design Taniti Tourism C856 Task 1 Lisa Kilker 2019 </vt:lpstr>
      <vt:lpstr>Timeline   </vt:lpstr>
      <vt:lpstr>PowerPoint Presentation</vt:lpstr>
      <vt:lpstr>Personas   </vt:lpstr>
      <vt:lpstr>PowerPoint Presentation</vt:lpstr>
      <vt:lpstr>PowerPoint Presentation</vt:lpstr>
      <vt:lpstr>PowerPoint Presentation</vt:lpstr>
      <vt:lpstr>PowerPoint Presentation</vt:lpstr>
      <vt:lpstr>Wireframes   </vt:lpstr>
      <vt:lpstr>PowerPoint Presentation</vt:lpstr>
      <vt:lpstr>PowerPoint Presentation</vt:lpstr>
      <vt:lpstr>PowerPoint Presentation</vt:lpstr>
      <vt:lpstr>PowerPoint Presentation</vt:lpstr>
      <vt:lpstr>PowerPoint Presentation</vt:lpstr>
      <vt:lpstr>PowerPoint Presentation</vt:lpstr>
      <vt:lpstr> Guerilla Testing   </vt:lpstr>
      <vt:lpstr>PowerPoint Presentation</vt:lpstr>
      <vt:lpstr>PowerPoint Presentation</vt:lpstr>
      <vt:lpstr>PowerPoint Presentation</vt:lpstr>
      <vt:lpstr>  Initial Interactive Prototype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Lisa Kilker</dc:creator>
  <cp:lastModifiedBy>Lisa Kilker</cp:lastModifiedBy>
  <cp:revision>92</cp:revision>
  <dcterms:created xsi:type="dcterms:W3CDTF">2019-01-05T01:18:16Z</dcterms:created>
  <dcterms:modified xsi:type="dcterms:W3CDTF">2019-01-13T22:33:35Z</dcterms:modified>
</cp:coreProperties>
</file>